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700" r:id="rId5"/>
  </p:sldMasterIdLst>
  <p:notesMasterIdLst>
    <p:notesMasterId r:id="rId70"/>
  </p:notesMasterIdLst>
  <p:handoutMasterIdLst>
    <p:handoutMasterId r:id="rId71"/>
  </p:handoutMasterIdLst>
  <p:sldIdLst>
    <p:sldId id="854" r:id="rId6"/>
    <p:sldId id="1047" r:id="rId7"/>
    <p:sldId id="1051" r:id="rId8"/>
    <p:sldId id="1141" r:id="rId9"/>
    <p:sldId id="1137" r:id="rId10"/>
    <p:sldId id="1142" r:id="rId11"/>
    <p:sldId id="1143" r:id="rId12"/>
    <p:sldId id="1139" r:id="rId13"/>
    <p:sldId id="432" r:id="rId14"/>
    <p:sldId id="1197" r:id="rId15"/>
    <p:sldId id="519" r:id="rId16"/>
    <p:sldId id="400" r:id="rId17"/>
    <p:sldId id="428" r:id="rId18"/>
    <p:sldId id="401" r:id="rId19"/>
    <p:sldId id="402" r:id="rId20"/>
    <p:sldId id="520" r:id="rId21"/>
    <p:sldId id="521" r:id="rId22"/>
    <p:sldId id="522" r:id="rId23"/>
    <p:sldId id="411" r:id="rId24"/>
    <p:sldId id="1209" r:id="rId25"/>
    <p:sldId id="1208" r:id="rId26"/>
    <p:sldId id="260" r:id="rId27"/>
    <p:sldId id="551" r:id="rId28"/>
    <p:sldId id="374" r:id="rId29"/>
    <p:sldId id="552" r:id="rId30"/>
    <p:sldId id="375" r:id="rId31"/>
    <p:sldId id="553" r:id="rId32"/>
    <p:sldId id="466" r:id="rId33"/>
    <p:sldId id="473" r:id="rId34"/>
    <p:sldId id="383" r:id="rId35"/>
    <p:sldId id="457" r:id="rId36"/>
    <p:sldId id="384" r:id="rId37"/>
    <p:sldId id="385" r:id="rId38"/>
    <p:sldId id="386" r:id="rId39"/>
    <p:sldId id="456" r:id="rId40"/>
    <p:sldId id="389" r:id="rId41"/>
    <p:sldId id="390" r:id="rId42"/>
    <p:sldId id="631" r:id="rId43"/>
    <p:sldId id="561" r:id="rId44"/>
    <p:sldId id="562" r:id="rId45"/>
    <p:sldId id="563" r:id="rId46"/>
    <p:sldId id="565" r:id="rId47"/>
    <p:sldId id="566" r:id="rId48"/>
    <p:sldId id="632" r:id="rId49"/>
    <p:sldId id="1153" r:id="rId50"/>
    <p:sldId id="1170" r:id="rId51"/>
    <p:sldId id="1169" r:id="rId52"/>
    <p:sldId id="758" r:id="rId53"/>
    <p:sldId id="759" r:id="rId54"/>
    <p:sldId id="760" r:id="rId55"/>
    <p:sldId id="762" r:id="rId56"/>
    <p:sldId id="763" r:id="rId57"/>
    <p:sldId id="764" r:id="rId58"/>
    <p:sldId id="765" r:id="rId59"/>
    <p:sldId id="766" r:id="rId60"/>
    <p:sldId id="767" r:id="rId61"/>
    <p:sldId id="768" r:id="rId62"/>
    <p:sldId id="769" r:id="rId63"/>
    <p:sldId id="770" r:id="rId64"/>
    <p:sldId id="771" r:id="rId65"/>
    <p:sldId id="772" r:id="rId66"/>
    <p:sldId id="773" r:id="rId67"/>
    <p:sldId id="774" r:id="rId68"/>
    <p:sldId id="775" r:id="rId69"/>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520"/>
    <p:restoredTop sz="96355"/>
  </p:normalViewPr>
  <p:slideViewPr>
    <p:cSldViewPr snapToObjects="1">
      <p:cViewPr varScale="1">
        <p:scale>
          <a:sx n="199" d="100"/>
          <a:sy n="199" d="100"/>
        </p:scale>
        <p:origin x="240" y="168"/>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varScale="1">
      <p:scale>
        <a:sx n="1" d="1"/>
        <a:sy n="1" d="1"/>
      </p:scale>
      <p:origin x="0" y="-22824"/>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7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3/30/23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7.png>
</file>

<file path=ppt/media/image18.svg>
</file>

<file path=ppt/media/image2.jpeg>
</file>

<file path=ppt/media/image26.tiff>
</file>

<file path=ppt/media/image27.tiff>
</file>

<file path=ppt/media/image28.png>
</file>

<file path=ppt/media/image29.png>
</file>

<file path=ppt/media/image3.tif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tiff>
</file>

<file path=ppt/media/image45.tiff>
</file>

<file path=ppt/media/image5.jpe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3/30/23</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r>
              <a:rPr lang="en-US" altLang="en-US" dirty="0"/>
              <a:t>  </a:t>
            </a:r>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626528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C1476C29-A15C-45ED-A95C-0D080628A31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B240400B-AB3D-41AE-9838-68E1A79D3FE7}" type="slidenum">
              <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19</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4691" name="Rectangle 2">
            <a:extLst>
              <a:ext uri="{FF2B5EF4-FFF2-40B4-BE49-F238E27FC236}">
                <a16:creationId xmlns:a16="http://schemas.microsoft.com/office/drawing/2014/main" id="{BBA479FF-3AC6-4444-A4A9-094F2A5D5DF1}"/>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id="{5D612050-7FD2-4429-9725-90CF647625B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55096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20</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687054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F5A7988B-18A6-4E89-B7A3-02CD5A8BA56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0CD13F24-5BFF-454F-A8F8-2726B16156D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21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243" name="Rectangle 2">
            <a:extLst>
              <a:ext uri="{FF2B5EF4-FFF2-40B4-BE49-F238E27FC236}">
                <a16:creationId xmlns:a16="http://schemas.microsoft.com/office/drawing/2014/main" id="{93A39C31-73EB-4715-B4B8-68D4B837F1C6}"/>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385F3768-7479-497E-B124-A7E267648831}"/>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719571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a:extLst>
              <a:ext uri="{FF2B5EF4-FFF2-40B4-BE49-F238E27FC236}">
                <a16:creationId xmlns:a16="http://schemas.microsoft.com/office/drawing/2014/main" id="{77682520-0B29-4E2C-B8EF-EF500DD163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DD4282C8-423F-4181-AE0E-76D77C441D4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22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4339" name="Rectangle 2">
            <a:extLst>
              <a:ext uri="{FF2B5EF4-FFF2-40B4-BE49-F238E27FC236}">
                <a16:creationId xmlns:a16="http://schemas.microsoft.com/office/drawing/2014/main" id="{B3871E10-70A6-45E0-910F-25235378732A}"/>
              </a:ext>
            </a:extLst>
          </p:cNvPr>
          <p:cNvSpPr>
            <a:spLocks noGrp="1" noRot="1" noChangeAspect="1" noChangeArrowheads="1" noTextEdit="1"/>
          </p:cNvSpPr>
          <p:nvPr>
            <p:ph type="sldImg"/>
          </p:nvPr>
        </p:nvSpPr>
        <p:spPr>
          <a:ln/>
        </p:spPr>
      </p:sp>
      <p:sp>
        <p:nvSpPr>
          <p:cNvPr id="14340" name="Rectangle 3">
            <a:extLst>
              <a:ext uri="{FF2B5EF4-FFF2-40B4-BE49-F238E27FC236}">
                <a16:creationId xmlns:a16="http://schemas.microsoft.com/office/drawing/2014/main" id="{A5941599-5110-4A37-8FEC-F97D85E09353}"/>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87939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a:extLst>
              <a:ext uri="{FF2B5EF4-FFF2-40B4-BE49-F238E27FC236}">
                <a16:creationId xmlns:a16="http://schemas.microsoft.com/office/drawing/2014/main" id="{6879A709-AA35-4A6D-9BE7-88A1C74F4BA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8D36EA57-3AEE-45DA-8B41-1ABDFD32296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23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6387" name="Rectangle 2">
            <a:extLst>
              <a:ext uri="{FF2B5EF4-FFF2-40B4-BE49-F238E27FC236}">
                <a16:creationId xmlns:a16="http://schemas.microsoft.com/office/drawing/2014/main" id="{BBA83F35-444C-4933-A1C1-4CC1BA88256A}"/>
              </a:ext>
            </a:extLst>
          </p:cNvPr>
          <p:cNvSpPr>
            <a:spLocks noGrp="1" noRot="1" noChangeAspect="1" noChangeArrowheads="1" noTextEdit="1"/>
          </p:cNvSpPr>
          <p:nvPr>
            <p:ph type="sldImg"/>
          </p:nvPr>
        </p:nvSpPr>
        <p:spPr>
          <a:ln/>
        </p:spPr>
      </p:sp>
      <p:sp>
        <p:nvSpPr>
          <p:cNvPr id="16388" name="Rectangle 3">
            <a:extLst>
              <a:ext uri="{FF2B5EF4-FFF2-40B4-BE49-F238E27FC236}">
                <a16:creationId xmlns:a16="http://schemas.microsoft.com/office/drawing/2014/main" id="{3691D86C-4522-4521-AEF2-79F8224DB480}"/>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90268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a:extLst>
              <a:ext uri="{FF2B5EF4-FFF2-40B4-BE49-F238E27FC236}">
                <a16:creationId xmlns:a16="http://schemas.microsoft.com/office/drawing/2014/main" id="{CC37B962-6721-4CB2-BF2F-A4994C84C25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74B49C02-3301-417A-946C-48DBBC639D36}"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24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8435" name="Rectangle 2">
            <a:extLst>
              <a:ext uri="{FF2B5EF4-FFF2-40B4-BE49-F238E27FC236}">
                <a16:creationId xmlns:a16="http://schemas.microsoft.com/office/drawing/2014/main" id="{58B57A18-7C07-4567-AFE0-C16DB8E58A81}"/>
              </a:ext>
            </a:extLst>
          </p:cNvPr>
          <p:cNvSpPr>
            <a:spLocks noGrp="1" noRot="1" noChangeAspect="1" noChangeArrowheads="1" noTextEdit="1"/>
          </p:cNvSpPr>
          <p:nvPr>
            <p:ph type="sldImg"/>
          </p:nvPr>
        </p:nvSpPr>
        <p:spPr>
          <a:ln/>
        </p:spPr>
      </p:sp>
      <p:sp>
        <p:nvSpPr>
          <p:cNvPr id="18436" name="Rectangle 3">
            <a:extLst>
              <a:ext uri="{FF2B5EF4-FFF2-40B4-BE49-F238E27FC236}">
                <a16:creationId xmlns:a16="http://schemas.microsoft.com/office/drawing/2014/main" id="{6A712ECB-F40C-4324-82FD-AB0F331C22DF}"/>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445003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D3682090-4C7F-4BBF-B210-69B6532E81D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96B3E72A-CBD0-4A8B-906B-5F408CB939C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25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0483" name="Rectangle 2">
            <a:extLst>
              <a:ext uri="{FF2B5EF4-FFF2-40B4-BE49-F238E27FC236}">
                <a16:creationId xmlns:a16="http://schemas.microsoft.com/office/drawing/2014/main" id="{CC675BEA-E819-45DB-9D5B-FCC7D29962ED}"/>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E6245AE6-F975-4CB6-A6FD-9F8E48BBA4F8}"/>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6377119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a:extLst>
              <a:ext uri="{FF2B5EF4-FFF2-40B4-BE49-F238E27FC236}">
                <a16:creationId xmlns:a16="http://schemas.microsoft.com/office/drawing/2014/main" id="{994C62E2-AFD2-4FBB-8598-15205348FB4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8EC6A394-E874-4EE6-A573-E94510DFC5D6}"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26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2531" name="Rectangle 2">
            <a:extLst>
              <a:ext uri="{FF2B5EF4-FFF2-40B4-BE49-F238E27FC236}">
                <a16:creationId xmlns:a16="http://schemas.microsoft.com/office/drawing/2014/main" id="{7CFC8D8E-E673-4821-A709-6157065E4CDA}"/>
              </a:ext>
            </a:extLst>
          </p:cNvPr>
          <p:cNvSpPr>
            <a:spLocks noGrp="1" noRot="1" noChangeAspect="1" noChangeArrowheads="1" noTextEdit="1"/>
          </p:cNvSpPr>
          <p:nvPr>
            <p:ph type="sldImg"/>
          </p:nvPr>
        </p:nvSpPr>
        <p:spPr>
          <a:ln/>
        </p:spPr>
      </p:sp>
      <p:sp>
        <p:nvSpPr>
          <p:cNvPr id="22532" name="Rectangle 3">
            <a:extLst>
              <a:ext uri="{FF2B5EF4-FFF2-40B4-BE49-F238E27FC236}">
                <a16:creationId xmlns:a16="http://schemas.microsoft.com/office/drawing/2014/main" id="{AC43F747-DB06-4B73-9E6F-9FE6A13AC2B7}"/>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346052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a:extLst>
              <a:ext uri="{FF2B5EF4-FFF2-40B4-BE49-F238E27FC236}">
                <a16:creationId xmlns:a16="http://schemas.microsoft.com/office/drawing/2014/main" id="{849C3F0A-D3BE-431D-8731-738A67BF79A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72EC7B4E-2CDE-43FC-862B-874E947E3B53}"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27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4579" name="Rectangle 2">
            <a:extLst>
              <a:ext uri="{FF2B5EF4-FFF2-40B4-BE49-F238E27FC236}">
                <a16:creationId xmlns:a16="http://schemas.microsoft.com/office/drawing/2014/main" id="{BCF0DBB6-F167-40B1-BD30-66A89FB25342}"/>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D5648EE5-B87E-4EDB-BA16-A97C7157303B}"/>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329994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4086FC41-E2AE-4EAC-9688-53E3C91407B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6EE25011-1670-4CE3-BA67-0AA254803E9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26627" name="Rectangle 2">
            <a:extLst>
              <a:ext uri="{FF2B5EF4-FFF2-40B4-BE49-F238E27FC236}">
                <a16:creationId xmlns:a16="http://schemas.microsoft.com/office/drawing/2014/main" id="{06BB9046-C372-4B9F-A730-72AEAB6F4A4F}"/>
              </a:ext>
            </a:extLst>
          </p:cNvPr>
          <p:cNvSpPr>
            <a:spLocks noGrp="1" noRot="1" noChangeAspect="1" noChangeArrowheads="1" noTextEdit="1"/>
          </p:cNvSpPr>
          <p:nvPr>
            <p:ph type="sldImg"/>
          </p:nvPr>
        </p:nvSpPr>
        <p:spPr>
          <a:ln/>
        </p:spPr>
      </p:sp>
      <p:sp>
        <p:nvSpPr>
          <p:cNvPr id="26628" name="Rectangle 3">
            <a:extLst>
              <a:ext uri="{FF2B5EF4-FFF2-40B4-BE49-F238E27FC236}">
                <a16:creationId xmlns:a16="http://schemas.microsoft.com/office/drawing/2014/main" id="{1BEC3E14-3FBD-489B-9D20-6FF1575AC576}"/>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47858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a:t>
            </a:fld>
            <a:endParaRPr lang="en-US" altLang="en-US"/>
          </a:p>
        </p:txBody>
      </p:sp>
    </p:spTree>
    <p:extLst>
      <p:ext uri="{BB962C8B-B14F-4D97-AF65-F5344CB8AC3E}">
        <p14:creationId xmlns:p14="http://schemas.microsoft.com/office/powerpoint/2010/main" val="14283072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a:extLst>
              <a:ext uri="{FF2B5EF4-FFF2-40B4-BE49-F238E27FC236}">
                <a16:creationId xmlns:a16="http://schemas.microsoft.com/office/drawing/2014/main" id="{89A2C9D5-37F8-46BF-A4B2-B8B3BEA4B2B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825E3FF6-A043-4717-ACA2-A42D20435F2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30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8915" name="Rectangle 2">
            <a:extLst>
              <a:ext uri="{FF2B5EF4-FFF2-40B4-BE49-F238E27FC236}">
                <a16:creationId xmlns:a16="http://schemas.microsoft.com/office/drawing/2014/main" id="{8E26EBCF-CCF9-49D6-9BC9-0B42E960DB4F}"/>
              </a:ext>
            </a:extLst>
          </p:cNvPr>
          <p:cNvSpPr>
            <a:spLocks noGrp="1" noRot="1" noChangeAspect="1" noChangeArrowheads="1" noTextEdit="1"/>
          </p:cNvSpPr>
          <p:nvPr>
            <p:ph type="sldImg"/>
          </p:nvPr>
        </p:nvSpPr>
        <p:spPr>
          <a:ln/>
        </p:spPr>
      </p:sp>
      <p:sp>
        <p:nvSpPr>
          <p:cNvPr id="38916" name="Rectangle 3">
            <a:extLst>
              <a:ext uri="{FF2B5EF4-FFF2-40B4-BE49-F238E27FC236}">
                <a16:creationId xmlns:a16="http://schemas.microsoft.com/office/drawing/2014/main" id="{20239E20-9258-406C-ABA4-4100B448CB17}"/>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0244146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a:extLst>
              <a:ext uri="{FF2B5EF4-FFF2-40B4-BE49-F238E27FC236}">
                <a16:creationId xmlns:a16="http://schemas.microsoft.com/office/drawing/2014/main" id="{1DBA71E5-18EF-43E7-93DD-CA6F880BF78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133DC68A-4FDB-4EB8-B0A0-36C89B51C90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32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41987" name="Rectangle 2">
            <a:extLst>
              <a:ext uri="{FF2B5EF4-FFF2-40B4-BE49-F238E27FC236}">
                <a16:creationId xmlns:a16="http://schemas.microsoft.com/office/drawing/2014/main" id="{0EFA33CB-C944-4E9D-B3A5-D032771D16B7}"/>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C2307F3D-2E4B-472D-8C41-D1FFB2107163}"/>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1497731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a:extLst>
              <a:ext uri="{FF2B5EF4-FFF2-40B4-BE49-F238E27FC236}">
                <a16:creationId xmlns:a16="http://schemas.microsoft.com/office/drawing/2014/main" id="{3D93A8BB-72D5-40E9-B777-4CC9355B40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50FDFC39-5922-4703-9593-C8F57791941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33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44035" name="Rectangle 2">
            <a:extLst>
              <a:ext uri="{FF2B5EF4-FFF2-40B4-BE49-F238E27FC236}">
                <a16:creationId xmlns:a16="http://schemas.microsoft.com/office/drawing/2014/main" id="{C8CCF976-4F51-4193-AF19-DEA748741E65}"/>
              </a:ext>
            </a:extLst>
          </p:cNvPr>
          <p:cNvSpPr>
            <a:spLocks noGrp="1" noRot="1" noChangeAspect="1" noChangeArrowheads="1" noTextEdit="1"/>
          </p:cNvSpPr>
          <p:nvPr>
            <p:ph type="sldImg"/>
          </p:nvPr>
        </p:nvSpPr>
        <p:spPr>
          <a:ln/>
        </p:spPr>
      </p:sp>
      <p:sp>
        <p:nvSpPr>
          <p:cNvPr id="44036" name="Rectangle 3">
            <a:extLst>
              <a:ext uri="{FF2B5EF4-FFF2-40B4-BE49-F238E27FC236}">
                <a16:creationId xmlns:a16="http://schemas.microsoft.com/office/drawing/2014/main" id="{F6FF947C-4F92-49A0-8338-0BEA886FAC09}"/>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173815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a:extLst>
              <a:ext uri="{FF2B5EF4-FFF2-40B4-BE49-F238E27FC236}">
                <a16:creationId xmlns:a16="http://schemas.microsoft.com/office/drawing/2014/main" id="{68D50FF3-548E-49DD-BF1B-5A9FCEB953E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6C993EA4-DB1C-4EB9-9D70-9176870586F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46083" name="Rectangle 2">
            <a:extLst>
              <a:ext uri="{FF2B5EF4-FFF2-40B4-BE49-F238E27FC236}">
                <a16:creationId xmlns:a16="http://schemas.microsoft.com/office/drawing/2014/main" id="{20225422-21CC-4388-95E7-E7F6FAD9A3D9}"/>
              </a:ext>
            </a:extLst>
          </p:cNvPr>
          <p:cNvSpPr>
            <a:spLocks noGrp="1" noRot="1" noChangeAspect="1" noChangeArrowheads="1" noTextEdit="1"/>
          </p:cNvSpPr>
          <p:nvPr>
            <p:ph type="sldImg"/>
          </p:nvPr>
        </p:nvSpPr>
        <p:spPr>
          <a:ln/>
        </p:spPr>
      </p:sp>
      <p:sp>
        <p:nvSpPr>
          <p:cNvPr id="46084" name="Rectangle 3">
            <a:extLst>
              <a:ext uri="{FF2B5EF4-FFF2-40B4-BE49-F238E27FC236}">
                <a16:creationId xmlns:a16="http://schemas.microsoft.com/office/drawing/2014/main" id="{550AD905-B675-4756-A7AC-ED64B5BA4CC6}"/>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219599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976FFAED-2FF8-4D66-B01E-6292648A66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B0666C75-7846-4C8C-B05F-FF2B1C433BE3}"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36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49155" name="Rectangle 2">
            <a:extLst>
              <a:ext uri="{FF2B5EF4-FFF2-40B4-BE49-F238E27FC236}">
                <a16:creationId xmlns:a16="http://schemas.microsoft.com/office/drawing/2014/main" id="{9CAF5A83-C0E8-4D27-B0D7-392C31305720}"/>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624F80F9-AD06-4E60-A7ED-149E7D0CD05C}"/>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9699558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706DAE9B-72C6-4AB5-AA81-FA49D8E229D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16CC47F2-2D23-40BE-ADC6-8BAB13C1490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37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1203" name="Rectangle 2">
            <a:extLst>
              <a:ext uri="{FF2B5EF4-FFF2-40B4-BE49-F238E27FC236}">
                <a16:creationId xmlns:a16="http://schemas.microsoft.com/office/drawing/2014/main" id="{7B075ECB-C588-48CB-B818-C27F2601E60A}"/>
              </a:ext>
            </a:extLst>
          </p:cNvPr>
          <p:cNvSpPr>
            <a:spLocks noGrp="1" noRot="1" noChangeAspect="1" noChangeArrowheads="1" noTextEdit="1"/>
          </p:cNvSpPr>
          <p:nvPr>
            <p:ph type="sldImg"/>
          </p:nvPr>
        </p:nvSpPr>
        <p:spPr>
          <a:ln/>
        </p:spPr>
      </p:sp>
      <p:sp>
        <p:nvSpPr>
          <p:cNvPr id="51204" name="Rectangle 3">
            <a:extLst>
              <a:ext uri="{FF2B5EF4-FFF2-40B4-BE49-F238E27FC236}">
                <a16:creationId xmlns:a16="http://schemas.microsoft.com/office/drawing/2014/main" id="{FC78AF38-A0FE-4A09-B2EA-FB2B302F2555}"/>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31341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a:extLst>
              <a:ext uri="{FF2B5EF4-FFF2-40B4-BE49-F238E27FC236}">
                <a16:creationId xmlns:a16="http://schemas.microsoft.com/office/drawing/2014/main" id="{3EA2DE12-3966-42F4-825C-304D4A5968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AC85D329-9067-4A68-83D9-F2B6AA710B5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40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5475" name="Rectangle 2">
            <a:extLst>
              <a:ext uri="{FF2B5EF4-FFF2-40B4-BE49-F238E27FC236}">
                <a16:creationId xmlns:a16="http://schemas.microsoft.com/office/drawing/2014/main" id="{5FAF448C-72F2-46A5-8C6E-66D2A5F53CAC}"/>
              </a:ext>
            </a:extLst>
          </p:cNvPr>
          <p:cNvSpPr>
            <a:spLocks noGrp="1" noRot="1" noChangeAspect="1" noChangeArrowheads="1" noTextEdit="1"/>
          </p:cNvSpPr>
          <p:nvPr>
            <p:ph type="sldImg"/>
          </p:nvPr>
        </p:nvSpPr>
        <p:spPr>
          <a:ln/>
        </p:spPr>
      </p:sp>
      <p:sp>
        <p:nvSpPr>
          <p:cNvPr id="105476" name="Rectangle 3">
            <a:extLst>
              <a:ext uri="{FF2B5EF4-FFF2-40B4-BE49-F238E27FC236}">
                <a16:creationId xmlns:a16="http://schemas.microsoft.com/office/drawing/2014/main" id="{9715321E-645F-46AB-9996-6CBC59F57360}"/>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97636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7">
            <a:extLst>
              <a:ext uri="{FF2B5EF4-FFF2-40B4-BE49-F238E27FC236}">
                <a16:creationId xmlns:a16="http://schemas.microsoft.com/office/drawing/2014/main" id="{0482B077-D458-4FAC-995C-47505007E12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D3F4EA6E-0710-4E84-95DF-D2F7F14407F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3667" name="Rectangle 2">
            <a:extLst>
              <a:ext uri="{FF2B5EF4-FFF2-40B4-BE49-F238E27FC236}">
                <a16:creationId xmlns:a16="http://schemas.microsoft.com/office/drawing/2014/main" id="{BF76E0DE-7A3D-4C30-9200-FDB79EFF1CE1}"/>
              </a:ext>
            </a:extLst>
          </p:cNvPr>
          <p:cNvSpPr>
            <a:spLocks noGrp="1" noRot="1" noChangeAspect="1" noChangeArrowheads="1" noTextEdit="1"/>
          </p:cNvSpPr>
          <p:nvPr>
            <p:ph type="sldImg"/>
          </p:nvPr>
        </p:nvSpPr>
        <p:spPr>
          <a:ln/>
        </p:spPr>
      </p:sp>
      <p:sp>
        <p:nvSpPr>
          <p:cNvPr id="113668" name="Rectangle 3">
            <a:extLst>
              <a:ext uri="{FF2B5EF4-FFF2-40B4-BE49-F238E27FC236}">
                <a16:creationId xmlns:a16="http://schemas.microsoft.com/office/drawing/2014/main" id="{AAE32D91-65FE-4C77-B074-192065936B00}"/>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698243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a:extLst>
              <a:ext uri="{FF2B5EF4-FFF2-40B4-BE49-F238E27FC236}">
                <a16:creationId xmlns:a16="http://schemas.microsoft.com/office/drawing/2014/main" id="{35EDC827-0433-46FF-B248-60E96271A23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AEB863BD-6C88-466F-A19A-986007653AA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9571" name="Rectangle 2">
            <a:extLst>
              <a:ext uri="{FF2B5EF4-FFF2-40B4-BE49-F238E27FC236}">
                <a16:creationId xmlns:a16="http://schemas.microsoft.com/office/drawing/2014/main" id="{7387C7FB-DD1F-4E99-9C0A-63A2749AE29D}"/>
              </a:ext>
            </a:extLst>
          </p:cNvPr>
          <p:cNvSpPr>
            <a:spLocks noGrp="1" noRot="1" noChangeAspect="1" noChangeArrowheads="1" noTextEdit="1"/>
          </p:cNvSpPr>
          <p:nvPr>
            <p:ph type="sldImg"/>
          </p:nvPr>
        </p:nvSpPr>
        <p:spPr>
          <a:ln/>
        </p:spPr>
      </p:sp>
      <p:sp>
        <p:nvSpPr>
          <p:cNvPr id="109572" name="Rectangle 3">
            <a:extLst>
              <a:ext uri="{FF2B5EF4-FFF2-40B4-BE49-F238E27FC236}">
                <a16:creationId xmlns:a16="http://schemas.microsoft.com/office/drawing/2014/main" id="{FDF103F8-7FCF-4290-8AB5-759361F7492B}"/>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541542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a:extLst>
              <a:ext uri="{FF2B5EF4-FFF2-40B4-BE49-F238E27FC236}">
                <a16:creationId xmlns:a16="http://schemas.microsoft.com/office/drawing/2014/main" id="{7FEDDF69-B610-4B11-8A0E-54A5217207D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299">
              <a:defRPr sz="1600">
                <a:solidFill>
                  <a:schemeClr val="tx1"/>
                </a:solidFill>
                <a:latin typeface="Helvetica" panose="020B0604020202020204" pitchFamily="34" charset="0"/>
                <a:ea typeface="MS PGothic" panose="020B0600070205080204" pitchFamily="34" charset="-128"/>
              </a:defRPr>
            </a:lvl1pPr>
            <a:lvl2pPr marL="750157" indent="-288522" defTabSz="939299">
              <a:defRPr sz="1600">
                <a:solidFill>
                  <a:schemeClr val="tx1"/>
                </a:solidFill>
                <a:latin typeface="Helvetica" panose="020B0604020202020204" pitchFamily="34" charset="0"/>
                <a:ea typeface="MS PGothic" panose="020B0600070205080204" pitchFamily="34" charset="-128"/>
              </a:defRPr>
            </a:lvl2pPr>
            <a:lvl3pPr marL="1154087" indent="-230817" defTabSz="939299">
              <a:defRPr sz="1600">
                <a:solidFill>
                  <a:schemeClr val="tx1"/>
                </a:solidFill>
                <a:latin typeface="Helvetica" panose="020B0604020202020204" pitchFamily="34" charset="0"/>
                <a:ea typeface="MS PGothic" panose="020B0600070205080204" pitchFamily="34" charset="-128"/>
              </a:defRPr>
            </a:lvl3pPr>
            <a:lvl4pPr marL="1615722" indent="-230817" defTabSz="939299">
              <a:defRPr sz="1600">
                <a:solidFill>
                  <a:schemeClr val="tx1"/>
                </a:solidFill>
                <a:latin typeface="Helvetica" panose="020B0604020202020204" pitchFamily="34" charset="0"/>
                <a:ea typeface="MS PGothic" panose="020B0600070205080204" pitchFamily="34" charset="-128"/>
              </a:defRPr>
            </a:lvl4pPr>
            <a:lvl5pPr marL="2077357" indent="-230817" defTabSz="939299">
              <a:defRPr sz="1600">
                <a:solidFill>
                  <a:schemeClr val="tx1"/>
                </a:solidFill>
                <a:latin typeface="Helvetica" panose="020B0604020202020204" pitchFamily="34" charset="0"/>
                <a:ea typeface="MS PGothic" panose="020B0600070205080204" pitchFamily="34" charset="-128"/>
              </a:defRPr>
            </a:lvl5pPr>
            <a:lvl6pPr marL="2538992"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300062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62261"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923896" indent="-230817" defTabSz="939299"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9299" rtl="0" eaLnBrk="0" fontAlgn="base" latinLnBrk="0" hangingPunct="0">
              <a:lnSpc>
                <a:spcPct val="100000"/>
              </a:lnSpc>
              <a:spcBef>
                <a:spcPct val="0"/>
              </a:spcBef>
              <a:spcAft>
                <a:spcPct val="0"/>
              </a:spcAft>
              <a:buClrTx/>
              <a:buSzTx/>
              <a:buFontTx/>
              <a:buNone/>
              <a:tabLst/>
              <a:defRPr/>
            </a:pPr>
            <a:fld id="{C330FA4C-C655-450B-AD05-7D37AAEEDCC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9299" rtl="0" eaLnBrk="0" fontAlgn="base" latinLnBrk="0" hangingPunct="0">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21859" name="Rectangle 2">
            <a:extLst>
              <a:ext uri="{FF2B5EF4-FFF2-40B4-BE49-F238E27FC236}">
                <a16:creationId xmlns:a16="http://schemas.microsoft.com/office/drawing/2014/main" id="{7505CEAF-F107-421E-A856-D52EE66E070C}"/>
              </a:ext>
            </a:extLst>
          </p:cNvPr>
          <p:cNvSpPr>
            <a:spLocks noGrp="1" noRot="1" noChangeAspect="1" noChangeArrowheads="1" noTextEdit="1"/>
          </p:cNvSpPr>
          <p:nvPr>
            <p:ph type="sldImg"/>
          </p:nvPr>
        </p:nvSpPr>
        <p:spPr>
          <a:ln/>
        </p:spPr>
      </p:sp>
      <p:sp>
        <p:nvSpPr>
          <p:cNvPr id="121860" name="Rectangle 3">
            <a:extLst>
              <a:ext uri="{FF2B5EF4-FFF2-40B4-BE49-F238E27FC236}">
                <a16:creationId xmlns:a16="http://schemas.microsoft.com/office/drawing/2014/main" id="{A1FEEEF4-2A52-4BEE-BE00-E58412128B21}"/>
              </a:ext>
            </a:extLst>
          </p:cNvPr>
          <p:cNvSpPr>
            <a:spLocks noGrp="1" noChangeArrowheads="1"/>
          </p:cNvSpPr>
          <p:nvPr>
            <p:ph type="body" idx="1"/>
          </p:nvPr>
        </p:nvSpPr>
        <p:spPr>
          <a:xfrm>
            <a:off x="942434" y="4447781"/>
            <a:ext cx="5192210" cy="4212424"/>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84616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40042955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9534921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984092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279505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50127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8</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1280324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id="{06609786-4631-484F-B41E-4FBBBE454EAD}"/>
              </a:ext>
            </a:extLst>
          </p:cNvPr>
          <p:cNvSpPr txBox="1">
            <a:spLocks noGrp="1" noChangeArrowheads="1"/>
          </p:cNvSpPr>
          <p:nvPr/>
        </p:nvSpPr>
        <p:spPr bwMode="auto">
          <a:xfrm>
            <a:off x="3965575" y="8820150"/>
            <a:ext cx="3032125"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27" tIns="46514" rIns="93027" bIns="46514"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907461DE-88B5-448F-84B2-31DC1AD889C9}" type="slidenum">
              <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9</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6499" name="Rectangle 2">
            <a:extLst>
              <a:ext uri="{FF2B5EF4-FFF2-40B4-BE49-F238E27FC236}">
                <a16:creationId xmlns:a16="http://schemas.microsoft.com/office/drawing/2014/main" id="{B2CC0589-974B-4075-B164-7ADE6596B07F}"/>
              </a:ext>
            </a:extLst>
          </p:cNvPr>
          <p:cNvSpPr>
            <a:spLocks noGrp="1" noRot="1" noChangeAspect="1" noChangeArrowheads="1" noTextEdit="1"/>
          </p:cNvSpPr>
          <p:nvPr>
            <p:ph type="sldImg"/>
          </p:nvPr>
        </p:nvSpPr>
        <p:spPr>
          <a:ln/>
        </p:spPr>
      </p:sp>
      <p:sp>
        <p:nvSpPr>
          <p:cNvPr id="106500" name="Rectangle 3">
            <a:extLst>
              <a:ext uri="{FF2B5EF4-FFF2-40B4-BE49-F238E27FC236}">
                <a16:creationId xmlns:a16="http://schemas.microsoft.com/office/drawing/2014/main" id="{96CBABBB-8336-4D27-980A-03D513BD31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68325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a:extLst>
              <a:ext uri="{FF2B5EF4-FFF2-40B4-BE49-F238E27FC236}">
                <a16:creationId xmlns:a16="http://schemas.microsoft.com/office/drawing/2014/main" id="{099523C9-0457-4031-80C4-C9A05720E723}"/>
              </a:ext>
            </a:extLst>
          </p:cNvPr>
          <p:cNvSpPr txBox="1">
            <a:spLocks noGrp="1" noChangeArrowheads="1"/>
          </p:cNvSpPr>
          <p:nvPr/>
        </p:nvSpPr>
        <p:spPr bwMode="auto">
          <a:xfrm>
            <a:off x="4010557" y="8895562"/>
            <a:ext cx="3066518" cy="467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929" tIns="46965" rIns="93929" bIns="46965"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EBFA416D-C28E-4FCE-97EE-7864C178A395}" type="slidenum">
              <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12</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08547" name="Rectangle 2">
            <a:extLst>
              <a:ext uri="{FF2B5EF4-FFF2-40B4-BE49-F238E27FC236}">
                <a16:creationId xmlns:a16="http://schemas.microsoft.com/office/drawing/2014/main" id="{03489940-9407-4388-A6DE-D74272B16A81}"/>
              </a:ext>
            </a:extLst>
          </p:cNvPr>
          <p:cNvSpPr>
            <a:spLocks noGrp="1" noRot="1" noChangeAspect="1" noChangeArrowheads="1" noTextEdit="1"/>
          </p:cNvSpPr>
          <p:nvPr>
            <p:ph type="sldImg"/>
          </p:nvPr>
        </p:nvSpPr>
        <p:spPr>
          <a:ln/>
        </p:spPr>
      </p:sp>
      <p:sp>
        <p:nvSpPr>
          <p:cNvPr id="108548" name="Rectangle 3">
            <a:extLst>
              <a:ext uri="{FF2B5EF4-FFF2-40B4-BE49-F238E27FC236}">
                <a16:creationId xmlns:a16="http://schemas.microsoft.com/office/drawing/2014/main" id="{4A0819F5-F1E4-4949-B4E9-E51FFF0CA4E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620472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a:extLst>
              <a:ext uri="{FF2B5EF4-FFF2-40B4-BE49-F238E27FC236}">
                <a16:creationId xmlns:a16="http://schemas.microsoft.com/office/drawing/2014/main" id="{B5CD0299-F442-47CA-A434-6D0D60693AF3}"/>
              </a:ext>
            </a:extLst>
          </p:cNvPr>
          <p:cNvSpPr txBox="1">
            <a:spLocks noGrp="1" noChangeArrowheads="1"/>
          </p:cNvSpPr>
          <p:nvPr/>
        </p:nvSpPr>
        <p:spPr bwMode="auto">
          <a:xfrm>
            <a:off x="4010557" y="8895562"/>
            <a:ext cx="3066518" cy="467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929" tIns="46965" rIns="93929" bIns="46965"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00E68546-92EE-416A-A549-DCB1F4341B12}" type="slidenum">
              <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14</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0595" name="Rectangle 2">
            <a:extLst>
              <a:ext uri="{FF2B5EF4-FFF2-40B4-BE49-F238E27FC236}">
                <a16:creationId xmlns:a16="http://schemas.microsoft.com/office/drawing/2014/main" id="{0A7570E3-CF10-4817-B461-870B09A124BC}"/>
              </a:ext>
            </a:extLst>
          </p:cNvPr>
          <p:cNvSpPr>
            <a:spLocks noGrp="1" noRot="1" noChangeAspect="1" noChangeArrowheads="1" noTextEdit="1"/>
          </p:cNvSpPr>
          <p:nvPr>
            <p:ph type="sldImg"/>
          </p:nvPr>
        </p:nvSpPr>
        <p:spPr>
          <a:ln/>
        </p:spPr>
      </p:sp>
      <p:sp>
        <p:nvSpPr>
          <p:cNvPr id="110596" name="Rectangle 3">
            <a:extLst>
              <a:ext uri="{FF2B5EF4-FFF2-40B4-BE49-F238E27FC236}">
                <a16:creationId xmlns:a16="http://schemas.microsoft.com/office/drawing/2014/main" id="{9CB02ACD-22FD-4456-B575-1D70144016F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0408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id="{E9F4B7C5-0009-44A3-9C34-F89E21314BB6}"/>
              </a:ext>
            </a:extLst>
          </p:cNvPr>
          <p:cNvSpPr txBox="1">
            <a:spLocks noGrp="1" noChangeArrowheads="1"/>
          </p:cNvSpPr>
          <p:nvPr/>
        </p:nvSpPr>
        <p:spPr bwMode="auto">
          <a:xfrm>
            <a:off x="4010557" y="8895562"/>
            <a:ext cx="3066518" cy="467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929" tIns="46965" rIns="93929" bIns="46965" anchor="b"/>
          <a:lstStyle>
            <a:lvl1pPr defTabSz="930275">
              <a:defRPr sz="1600">
                <a:solidFill>
                  <a:schemeClr val="tx1"/>
                </a:solidFill>
                <a:latin typeface="Helvetica" panose="020B0604020202020204" pitchFamily="34" charset="0"/>
                <a:ea typeface="MS PGothic" panose="020B0600070205080204" pitchFamily="34" charset="-128"/>
              </a:defRPr>
            </a:lvl1pPr>
            <a:lvl2pPr marL="742950" indent="-285750" defTabSz="930275">
              <a:defRPr sz="1600">
                <a:solidFill>
                  <a:schemeClr val="tx1"/>
                </a:solidFill>
                <a:latin typeface="Helvetica" panose="020B0604020202020204" pitchFamily="34" charset="0"/>
                <a:ea typeface="MS PGothic" panose="020B0600070205080204" pitchFamily="34" charset="-128"/>
              </a:defRPr>
            </a:lvl2pPr>
            <a:lvl3pPr marL="1143000" indent="-228600" defTabSz="930275">
              <a:defRPr sz="1600">
                <a:solidFill>
                  <a:schemeClr val="tx1"/>
                </a:solidFill>
                <a:latin typeface="Helvetica" panose="020B0604020202020204" pitchFamily="34" charset="0"/>
                <a:ea typeface="MS PGothic" panose="020B0600070205080204" pitchFamily="34" charset="-128"/>
              </a:defRPr>
            </a:lvl3pPr>
            <a:lvl4pPr marL="1600200" indent="-228600" defTabSz="930275">
              <a:defRPr sz="1600">
                <a:solidFill>
                  <a:schemeClr val="tx1"/>
                </a:solidFill>
                <a:latin typeface="Helvetica" panose="020B0604020202020204" pitchFamily="34" charset="0"/>
                <a:ea typeface="MS PGothic" panose="020B0600070205080204" pitchFamily="34" charset="-128"/>
              </a:defRPr>
            </a:lvl4pPr>
            <a:lvl5pPr marL="2057400" indent="-228600" defTabSz="930275">
              <a:defRPr sz="1600">
                <a:solidFill>
                  <a:schemeClr val="tx1"/>
                </a:solidFill>
                <a:latin typeface="Helvetica" panose="020B0604020202020204" pitchFamily="34" charset="0"/>
                <a:ea typeface="MS PGothic"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59C761C1-0603-43F2-817B-856A5D261367}" type="slidenum">
              <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15</a:t>
            </a:fld>
            <a:endParaRPr kumimoji="0" lang="en-US" altLang="en-US" sz="13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112643" name="Rectangle 2">
            <a:extLst>
              <a:ext uri="{FF2B5EF4-FFF2-40B4-BE49-F238E27FC236}">
                <a16:creationId xmlns:a16="http://schemas.microsoft.com/office/drawing/2014/main" id="{2C2A62F5-6C8A-43F9-966E-0FC939915BF0}"/>
              </a:ext>
            </a:extLst>
          </p:cNvPr>
          <p:cNvSpPr>
            <a:spLocks noGrp="1" noRot="1" noChangeAspect="1" noChangeArrowheads="1" noTextEdit="1"/>
          </p:cNvSpPr>
          <p:nvPr>
            <p:ph type="sldImg"/>
          </p:nvPr>
        </p:nvSpPr>
        <p:spPr>
          <a:ln/>
        </p:spPr>
      </p:sp>
      <p:sp>
        <p:nvSpPr>
          <p:cNvPr id="112644" name="Rectangle 3">
            <a:extLst>
              <a:ext uri="{FF2B5EF4-FFF2-40B4-BE49-F238E27FC236}">
                <a16:creationId xmlns:a16="http://schemas.microsoft.com/office/drawing/2014/main" id="{72A04179-B34A-4DAE-91D1-2A13149B8A9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884691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3/30/23</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4178661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35614543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855358"/>
            <a:ext cx="8279946" cy="387798"/>
          </a:xfrm>
          <a:prstGeom prst="rect">
            <a:avLst/>
          </a:prstGeom>
        </p:spPr>
        <p:txBody>
          <a:bodyPr wrap="square" anchor="t"/>
          <a:lstStyle>
            <a:lvl1pPr>
              <a:lnSpc>
                <a:spcPct val="90000"/>
              </a:lnSpc>
              <a:defRPr sz="2800" b="0">
                <a:solidFill>
                  <a:schemeClr val="accent1"/>
                </a:solidFill>
                <a:latin typeface="Century Schoolbook" charset="0"/>
                <a:ea typeface="Century Schoolbook" charset="0"/>
                <a:cs typeface="Century Schoolbook" charset="0"/>
              </a:defRPr>
            </a:lvl1pPr>
          </a:lstStyle>
          <a:p>
            <a:r>
              <a:rPr lang="en-US" dirty="0"/>
              <a:t>Click to edit master title </a:t>
            </a:r>
          </a:p>
        </p:txBody>
      </p:sp>
      <p:sp>
        <p:nvSpPr>
          <p:cNvPr id="3" name="Content Placeholder 2"/>
          <p:cNvSpPr>
            <a:spLocks noGrp="1"/>
          </p:cNvSpPr>
          <p:nvPr>
            <p:ph sz="half" idx="1" hasCustomPrompt="1"/>
          </p:nvPr>
        </p:nvSpPr>
        <p:spPr>
          <a:xfrm>
            <a:off x="457200" y="969264"/>
            <a:ext cx="8267140" cy="3545980"/>
          </a:xfrm>
          <a:prstGeom prst="rect">
            <a:avLst/>
          </a:prstGeom>
        </p:spPr>
        <p:txBody>
          <a:bodyPr lIns="0" tIns="0" rIns="0" bIns="0">
            <a:normAutofit/>
          </a:bodyPr>
          <a:lstStyle>
            <a:lvl1pPr>
              <a:spcBef>
                <a:spcPts val="1200"/>
              </a:spcBef>
              <a:spcAft>
                <a:spcPts val="0"/>
              </a:spcAft>
              <a:defRPr sz="1800">
                <a:solidFill>
                  <a:schemeClr val="tx1"/>
                </a:solidFill>
                <a:latin typeface="Century Schoolbook" charset="0"/>
                <a:ea typeface="Century Schoolbook" charset="0"/>
                <a:cs typeface="Century Schoolbook" charset="0"/>
              </a:defRPr>
            </a:lvl1pPr>
            <a:lvl2pPr>
              <a:spcBef>
                <a:spcPts val="300"/>
              </a:spcBef>
              <a:spcAft>
                <a:spcPts val="0"/>
              </a:spcAft>
              <a:buFont typeface="Museo Sans For Dell" pitchFamily="2" charset="0"/>
              <a:buChar char="–"/>
              <a:defRPr sz="1600">
                <a:solidFill>
                  <a:schemeClr val="tx1"/>
                </a:solidFill>
                <a:latin typeface="Century Schoolbook" charset="0"/>
                <a:ea typeface="Century Schoolbook" charset="0"/>
                <a:cs typeface="Century Schoolbook" charset="0"/>
              </a:defRPr>
            </a:lvl2pPr>
            <a:lvl3pPr>
              <a:spcBef>
                <a:spcPts val="300"/>
              </a:spcBef>
              <a:spcAft>
                <a:spcPts val="0"/>
              </a:spcAft>
              <a:defRPr sz="1400">
                <a:solidFill>
                  <a:schemeClr val="tx1"/>
                </a:solidFill>
                <a:latin typeface="Century Schoolbook" charset="0"/>
                <a:ea typeface="Century Schoolbook" charset="0"/>
                <a:cs typeface="Century Schoolbook" charset="0"/>
              </a:defRPr>
            </a:lvl3pPr>
            <a:lvl4pPr>
              <a:spcBef>
                <a:spcPts val="300"/>
              </a:spcBef>
              <a:spcAft>
                <a:spcPts val="0"/>
              </a:spcAft>
              <a:defRPr sz="1200" baseline="0">
                <a:solidFill>
                  <a:schemeClr val="tx1"/>
                </a:solidFill>
                <a:latin typeface="Century Schoolbook" charset="0"/>
                <a:ea typeface="Century Schoolbook" charset="0"/>
                <a:cs typeface="Century Schoolbook" charset="0"/>
              </a:defRPr>
            </a:lvl4pPr>
            <a:lvl5pPr>
              <a:spcBef>
                <a:spcPts val="300"/>
              </a:spcBef>
              <a:spcAft>
                <a:spcPts val="0"/>
              </a:spcAft>
              <a:buClr>
                <a:schemeClr val="accent1"/>
              </a:buClr>
              <a:buNone/>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p:txBody>
      </p:sp>
      <p:cxnSp>
        <p:nvCxnSpPr>
          <p:cNvPr id="20" name="Straight Connector 19"/>
          <p:cNvCxnSpPr>
            <a:cxnSpLocks noChangeShapeType="1"/>
          </p:cNvCxnSpPr>
          <p:nvPr/>
        </p:nvCxnSpPr>
        <p:spPr bwMode="auto">
          <a:xfrm>
            <a:off x="436563" y="4629150"/>
            <a:ext cx="8262035" cy="0"/>
          </a:xfrm>
          <a:prstGeom prst="line">
            <a:avLst/>
          </a:prstGeom>
          <a:noFill/>
          <a:ln w="9525">
            <a:solidFill>
              <a:srgbClr val="AAAAAA"/>
            </a:solidFill>
            <a:round/>
            <a:headEnd/>
            <a:tailEnd/>
          </a:ln>
        </p:spPr>
      </p:cxnSp>
    </p:spTree>
    <p:extLst>
      <p:ext uri="{BB962C8B-B14F-4D97-AF65-F5344CB8AC3E}">
        <p14:creationId xmlns:p14="http://schemas.microsoft.com/office/powerpoint/2010/main" val="608992585"/>
      </p:ext>
    </p:extLst>
  </p:cSld>
  <p:clrMapOvr>
    <a:masterClrMapping/>
  </p:clrMapOvr>
  <p:transition spd="med">
    <p:wipe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Tree>
    <p:extLst>
      <p:ext uri="{BB962C8B-B14F-4D97-AF65-F5344CB8AC3E}">
        <p14:creationId xmlns:p14="http://schemas.microsoft.com/office/powerpoint/2010/main" val="24040152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FE4AA2B4-1FA6-4C6A-BBB5-ECD85F1DBCB4}"/>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DD1855DD-42F7-4673-8C8A-FABC1C3C1B43}"/>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AC49C3D8-E326-414D-BA9C-243E694C011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4156"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427091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marL="257175" indent="-257175">
              <a:buSzPct val="120000"/>
              <a:buFont typeface="Wingdings" panose="05000000000000000000" pitchFamily="2" charset="2"/>
              <a:buChar char="§"/>
              <a:defRPr/>
            </a:lvl1pPr>
            <a:lvl2pPr marL="600075" indent="-257175">
              <a:buSzPct val="110000"/>
              <a:buFont typeface="Arial" panose="020B0604020202020204" pitchFamily="34" charset="0"/>
              <a:buChar char="•"/>
              <a:defRPr/>
            </a:lvl2pPr>
            <a:lvl3pPr marL="814388" indent="-171450">
              <a:buFont typeface="Wingdings" panose="05000000000000000000" pitchFamily="2" charset="2"/>
              <a:buChar char="§"/>
              <a:defRPr/>
            </a:lvl3pPr>
            <a:lvl4pPr marL="1071563" indent="-171450">
              <a:buFont typeface="Arial" panose="020B0604020202020204" pitchFamily="34" charset="0"/>
              <a:buChar char="•"/>
              <a:defRPr/>
            </a:lvl4pPr>
            <a:lvl5pPr marL="1328738" indent="-17145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id="{0FE2AF77-2F8F-413B-811B-93BB032E7234}"/>
              </a:ext>
            </a:extLst>
          </p:cNvPr>
          <p:cNvSpPr>
            <a:spLocks noGrp="1" noChangeArrowheads="1"/>
          </p:cNvSpPr>
          <p:nvPr>
            <p:ph type="sldNum" sz="quarter" idx="10"/>
          </p:nvPr>
        </p:nvSpPr>
        <p:spPr>
          <a:xfrm>
            <a:off x="6570663" y="4692899"/>
            <a:ext cx="1905000" cy="342900"/>
          </a:xfrm>
          <a:ln/>
        </p:spPr>
        <p:txBody>
          <a:bodyPr/>
          <a:lstStyle>
            <a:lvl1pPr>
              <a:defRPr/>
            </a:lvl1pPr>
          </a:lstStyle>
          <a:p>
            <a:pPr>
              <a:defRPr/>
            </a:pPr>
            <a:fld id="{CED84508-4F00-4F0B-AACD-78A429CB4E5F}" type="slidenum">
              <a:rPr lang="en-US" altLang="en-US"/>
              <a:pPr>
                <a:defRPr/>
              </a:pPr>
              <a:t>‹#›</a:t>
            </a:fld>
            <a:endParaRPr lang="en-US" altLang="en-US"/>
          </a:p>
        </p:txBody>
      </p:sp>
    </p:spTree>
    <p:extLst>
      <p:ext uri="{BB962C8B-B14F-4D97-AF65-F5344CB8AC3E}">
        <p14:creationId xmlns:p14="http://schemas.microsoft.com/office/powerpoint/2010/main" val="3326628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A5E12E5A-52A0-49A3-90D9-67F6A8904EB6}"/>
              </a:ext>
            </a:extLst>
          </p:cNvPr>
          <p:cNvSpPr>
            <a:spLocks noGrp="1" noChangeArrowheads="1"/>
          </p:cNvSpPr>
          <p:nvPr>
            <p:ph type="sldNum" sz="quarter" idx="10"/>
          </p:nvPr>
        </p:nvSpPr>
        <p:spPr>
          <a:ln/>
        </p:spPr>
        <p:txBody>
          <a:bodyPr/>
          <a:lstStyle>
            <a:lvl1pPr>
              <a:defRPr/>
            </a:lvl1pPr>
          </a:lstStyle>
          <a:p>
            <a:pPr>
              <a:defRPr/>
            </a:pPr>
            <a:fld id="{0E9D96D1-8274-4B5D-8DFC-F883A6F14658}" type="slidenum">
              <a:rPr lang="en-US" altLang="en-US"/>
              <a:pPr>
                <a:defRPr/>
              </a:pPr>
              <a:t>‹#›</a:t>
            </a:fld>
            <a:endParaRPr lang="en-US" altLang="en-US"/>
          </a:p>
        </p:txBody>
      </p:sp>
    </p:spTree>
    <p:extLst>
      <p:ext uri="{BB962C8B-B14F-4D97-AF65-F5344CB8AC3E}">
        <p14:creationId xmlns:p14="http://schemas.microsoft.com/office/powerpoint/2010/main" val="1606009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59F38EDD-F66A-45D6-8FD3-616B47D50948}"/>
              </a:ext>
            </a:extLst>
          </p:cNvPr>
          <p:cNvSpPr>
            <a:spLocks noGrp="1" noChangeArrowheads="1"/>
          </p:cNvSpPr>
          <p:nvPr>
            <p:ph type="sldNum" sz="quarter" idx="10"/>
          </p:nvPr>
        </p:nvSpPr>
        <p:spPr>
          <a:ln/>
        </p:spPr>
        <p:txBody>
          <a:bodyPr/>
          <a:lstStyle>
            <a:lvl1pPr>
              <a:defRPr/>
            </a:lvl1pPr>
          </a:lstStyle>
          <a:p>
            <a:pPr>
              <a:defRPr/>
            </a:pPr>
            <a:fld id="{11AFD2D0-2B20-464D-B9A5-A4F8EFBB301A}" type="slidenum">
              <a:rPr lang="en-US" altLang="en-US"/>
              <a:pPr>
                <a:defRPr/>
              </a:pPr>
              <a:t>‹#›</a:t>
            </a:fld>
            <a:endParaRPr lang="en-US" altLang="en-US"/>
          </a:p>
        </p:txBody>
      </p:sp>
    </p:spTree>
    <p:extLst>
      <p:ext uri="{BB962C8B-B14F-4D97-AF65-F5344CB8AC3E}">
        <p14:creationId xmlns:p14="http://schemas.microsoft.com/office/powerpoint/2010/main" val="7371096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C9AEAD15-CC4E-4DDB-BCB4-BFD6B09414E4}"/>
              </a:ext>
            </a:extLst>
          </p:cNvPr>
          <p:cNvSpPr>
            <a:spLocks noGrp="1" noChangeArrowheads="1"/>
          </p:cNvSpPr>
          <p:nvPr>
            <p:ph type="sldNum" sz="quarter" idx="10"/>
          </p:nvPr>
        </p:nvSpPr>
        <p:spPr>
          <a:ln/>
        </p:spPr>
        <p:txBody>
          <a:bodyPr/>
          <a:lstStyle>
            <a:lvl1pPr>
              <a:defRPr/>
            </a:lvl1pPr>
          </a:lstStyle>
          <a:p>
            <a:pPr>
              <a:defRPr/>
            </a:pPr>
            <a:fld id="{CC32850B-7953-43C3-84E7-6C4CDDE3446E}" type="slidenum">
              <a:rPr lang="en-US" altLang="en-US"/>
              <a:pPr>
                <a:defRPr/>
              </a:pPr>
              <a:t>‹#›</a:t>
            </a:fld>
            <a:endParaRPr lang="en-US" altLang="en-US"/>
          </a:p>
        </p:txBody>
      </p:sp>
    </p:spTree>
    <p:extLst>
      <p:ext uri="{BB962C8B-B14F-4D97-AF65-F5344CB8AC3E}">
        <p14:creationId xmlns:p14="http://schemas.microsoft.com/office/powerpoint/2010/main" val="28599723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6290DBB-0BCD-459F-8E4F-FA120878EA0D}"/>
              </a:ext>
            </a:extLst>
          </p:cNvPr>
          <p:cNvSpPr>
            <a:spLocks noGrp="1" noChangeArrowheads="1"/>
          </p:cNvSpPr>
          <p:nvPr>
            <p:ph type="sldNum" sz="quarter" idx="10"/>
          </p:nvPr>
        </p:nvSpPr>
        <p:spPr>
          <a:ln/>
        </p:spPr>
        <p:txBody>
          <a:bodyPr/>
          <a:lstStyle>
            <a:lvl1pPr>
              <a:defRPr/>
            </a:lvl1pPr>
          </a:lstStyle>
          <a:p>
            <a:pPr>
              <a:defRPr/>
            </a:pPr>
            <a:fld id="{B6589094-62D5-4D43-96BD-D3CB3B0121DA}" type="slidenum">
              <a:rPr lang="en-US" altLang="en-US"/>
              <a:pPr>
                <a:defRPr/>
              </a:pPr>
              <a:t>‹#›</a:t>
            </a:fld>
            <a:endParaRPr lang="en-US" altLang="en-US"/>
          </a:p>
        </p:txBody>
      </p:sp>
    </p:spTree>
    <p:extLst>
      <p:ext uri="{BB962C8B-B14F-4D97-AF65-F5344CB8AC3E}">
        <p14:creationId xmlns:p14="http://schemas.microsoft.com/office/powerpoint/2010/main" val="2927364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FEF0AAB0-38F5-434C-B2C0-AABEF56E6D3C}"/>
              </a:ext>
            </a:extLst>
          </p:cNvPr>
          <p:cNvSpPr>
            <a:spLocks noGrp="1" noChangeArrowheads="1"/>
          </p:cNvSpPr>
          <p:nvPr>
            <p:ph type="sldNum" sz="quarter" idx="10"/>
          </p:nvPr>
        </p:nvSpPr>
        <p:spPr>
          <a:ln/>
        </p:spPr>
        <p:txBody>
          <a:bodyPr/>
          <a:lstStyle>
            <a:lvl1pPr>
              <a:defRPr/>
            </a:lvl1pPr>
          </a:lstStyle>
          <a:p>
            <a:pPr>
              <a:defRPr/>
            </a:pPr>
            <a:fld id="{B580F6F2-DE47-4EBC-8416-864F9C93A553}" type="slidenum">
              <a:rPr lang="en-US" altLang="en-US"/>
              <a:pPr>
                <a:defRPr/>
              </a:pPr>
              <a:t>‹#›</a:t>
            </a:fld>
            <a:endParaRPr lang="en-US" altLang="en-US"/>
          </a:p>
        </p:txBody>
      </p:sp>
    </p:spTree>
    <p:extLst>
      <p:ext uri="{BB962C8B-B14F-4D97-AF65-F5344CB8AC3E}">
        <p14:creationId xmlns:p14="http://schemas.microsoft.com/office/powerpoint/2010/main" val="32663984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C219F498-DC72-46C9-809D-A3E9B9733C90}"/>
              </a:ext>
            </a:extLst>
          </p:cNvPr>
          <p:cNvSpPr>
            <a:spLocks noGrp="1" noChangeArrowheads="1"/>
          </p:cNvSpPr>
          <p:nvPr>
            <p:ph type="sldNum" sz="quarter" idx="10"/>
          </p:nvPr>
        </p:nvSpPr>
        <p:spPr>
          <a:ln/>
        </p:spPr>
        <p:txBody>
          <a:bodyPr/>
          <a:lstStyle>
            <a:lvl1pPr>
              <a:defRPr/>
            </a:lvl1pPr>
          </a:lstStyle>
          <a:p>
            <a:pPr>
              <a:defRPr/>
            </a:pPr>
            <a:fld id="{B0BC50A1-0700-4943-9F0D-0C1C7AD36C56}" type="slidenum">
              <a:rPr lang="en-US" altLang="en-US"/>
              <a:pPr>
                <a:defRPr/>
              </a:pPr>
              <a:t>‹#›</a:t>
            </a:fld>
            <a:endParaRPr lang="en-US" altLang="en-US"/>
          </a:p>
        </p:txBody>
      </p:sp>
    </p:spTree>
    <p:extLst>
      <p:ext uri="{BB962C8B-B14F-4D97-AF65-F5344CB8AC3E}">
        <p14:creationId xmlns:p14="http://schemas.microsoft.com/office/powerpoint/2010/main" val="5752369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14A3BEA6-AB75-48BD-9865-B5CCFF6E4725}"/>
              </a:ext>
            </a:extLst>
          </p:cNvPr>
          <p:cNvSpPr>
            <a:spLocks noGrp="1" noChangeArrowheads="1"/>
          </p:cNvSpPr>
          <p:nvPr>
            <p:ph type="sldNum" sz="quarter" idx="10"/>
          </p:nvPr>
        </p:nvSpPr>
        <p:spPr>
          <a:ln/>
        </p:spPr>
        <p:txBody>
          <a:bodyPr/>
          <a:lstStyle>
            <a:lvl1pPr>
              <a:defRPr/>
            </a:lvl1pPr>
          </a:lstStyle>
          <a:p>
            <a:pPr>
              <a:defRPr/>
            </a:pPr>
            <a:fld id="{72C02FA7-47FF-4F4C-9EE7-33C697A225AB}" type="slidenum">
              <a:rPr lang="en-US" altLang="en-US"/>
              <a:pPr>
                <a:defRPr/>
              </a:pPr>
              <a:t>‹#›</a:t>
            </a:fld>
            <a:endParaRPr lang="en-US" altLang="en-US"/>
          </a:p>
        </p:txBody>
      </p:sp>
    </p:spTree>
    <p:extLst>
      <p:ext uri="{BB962C8B-B14F-4D97-AF65-F5344CB8AC3E}">
        <p14:creationId xmlns:p14="http://schemas.microsoft.com/office/powerpoint/2010/main" val="7141084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id="{5D59350B-1AE9-4A98-9789-0A3801BD2D02}"/>
              </a:ext>
            </a:extLst>
          </p:cNvPr>
          <p:cNvSpPr>
            <a:spLocks noGrp="1" noChangeArrowheads="1"/>
          </p:cNvSpPr>
          <p:nvPr>
            <p:ph type="sldNum" sz="quarter" idx="10"/>
          </p:nvPr>
        </p:nvSpPr>
        <p:spPr>
          <a:ln/>
        </p:spPr>
        <p:txBody>
          <a:bodyPr/>
          <a:lstStyle>
            <a:lvl1pPr>
              <a:defRPr/>
            </a:lvl1pPr>
          </a:lstStyle>
          <a:p>
            <a:pPr>
              <a:defRPr/>
            </a:pPr>
            <a:fld id="{3B8A592D-06D1-4335-9885-C76101E98296}" type="slidenum">
              <a:rPr lang="en-US" altLang="en-US"/>
              <a:pPr>
                <a:defRPr/>
              </a:pPr>
              <a:t>‹#›</a:t>
            </a:fld>
            <a:endParaRPr lang="en-US" altLang="en-US"/>
          </a:p>
        </p:txBody>
      </p:sp>
    </p:spTree>
    <p:extLst>
      <p:ext uri="{BB962C8B-B14F-4D97-AF65-F5344CB8AC3E}">
        <p14:creationId xmlns:p14="http://schemas.microsoft.com/office/powerpoint/2010/main" val="4059221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04B28524-8AC4-4458-AAD1-C4223972BCE3}"/>
              </a:ext>
            </a:extLst>
          </p:cNvPr>
          <p:cNvSpPr>
            <a:spLocks noGrp="1" noChangeArrowheads="1"/>
          </p:cNvSpPr>
          <p:nvPr>
            <p:ph type="sldNum" sz="quarter" idx="10"/>
          </p:nvPr>
        </p:nvSpPr>
        <p:spPr>
          <a:ln/>
        </p:spPr>
        <p:txBody>
          <a:bodyPr/>
          <a:lstStyle>
            <a:lvl1pPr>
              <a:defRPr/>
            </a:lvl1pPr>
          </a:lstStyle>
          <a:p>
            <a:pPr>
              <a:defRPr/>
            </a:pPr>
            <a:fld id="{A7C5E8B3-FD31-41B6-9315-34F8ECD716C8}" type="slidenum">
              <a:rPr lang="en-US" altLang="en-US"/>
              <a:pPr>
                <a:defRPr/>
              </a:pPr>
              <a:t>‹#›</a:t>
            </a:fld>
            <a:endParaRPr lang="en-US" altLang="en-US"/>
          </a:p>
        </p:txBody>
      </p:sp>
    </p:spTree>
    <p:extLst>
      <p:ext uri="{BB962C8B-B14F-4D97-AF65-F5344CB8AC3E}">
        <p14:creationId xmlns:p14="http://schemas.microsoft.com/office/powerpoint/2010/main" val="719473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12F6940A-5EB3-4E43-837D-85F46C6F6DE5}"/>
              </a:ext>
            </a:extLst>
          </p:cNvPr>
          <p:cNvSpPr>
            <a:spLocks noGrp="1" noChangeArrowheads="1"/>
          </p:cNvSpPr>
          <p:nvPr>
            <p:ph type="sldNum" sz="quarter" idx="10"/>
          </p:nvPr>
        </p:nvSpPr>
        <p:spPr>
          <a:ln/>
        </p:spPr>
        <p:txBody>
          <a:bodyPr/>
          <a:lstStyle>
            <a:lvl1pPr>
              <a:defRPr/>
            </a:lvl1pPr>
          </a:lstStyle>
          <a:p>
            <a:pPr>
              <a:defRPr/>
            </a:pPr>
            <a:fld id="{9204979C-6AB0-44D1-9772-4F19E45F1086}" type="slidenum">
              <a:rPr lang="en-US" altLang="en-US"/>
              <a:pPr>
                <a:defRPr/>
              </a:pPr>
              <a:t>‹#›</a:t>
            </a:fld>
            <a:endParaRPr lang="en-US" altLang="en-US"/>
          </a:p>
        </p:txBody>
      </p:sp>
    </p:spTree>
    <p:extLst>
      <p:ext uri="{BB962C8B-B14F-4D97-AF65-F5344CB8AC3E}">
        <p14:creationId xmlns:p14="http://schemas.microsoft.com/office/powerpoint/2010/main" val="41180702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768350" y="88106"/>
            <a:ext cx="8077200" cy="457200"/>
          </a:xfrm>
        </p:spPr>
        <p:txBody>
          <a:bodyPr/>
          <a:lstStyle/>
          <a:p>
            <a:r>
              <a:rPr lang="en-US"/>
              <a:t>Click to edit Master title style</a:t>
            </a:r>
          </a:p>
        </p:txBody>
      </p:sp>
      <p:sp>
        <p:nvSpPr>
          <p:cNvPr id="3" name="Content Placeholder 2"/>
          <p:cNvSpPr>
            <a:spLocks noGrp="1"/>
          </p:cNvSpPr>
          <p:nvPr>
            <p:ph sz="half" idx="1"/>
          </p:nvPr>
        </p:nvSpPr>
        <p:spPr>
          <a:xfrm>
            <a:off x="814389" y="820341"/>
            <a:ext cx="7661275" cy="17811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14389" y="2715817"/>
            <a:ext cx="7661275" cy="17823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04D526BE-0226-4133-88E4-C4A29BE0FD4E}"/>
              </a:ext>
            </a:extLst>
          </p:cNvPr>
          <p:cNvSpPr>
            <a:spLocks noGrp="1" noChangeArrowheads="1"/>
          </p:cNvSpPr>
          <p:nvPr>
            <p:ph type="sldNum" sz="quarter" idx="10"/>
          </p:nvPr>
        </p:nvSpPr>
        <p:spPr>
          <a:ln/>
        </p:spPr>
        <p:txBody>
          <a:bodyPr/>
          <a:lstStyle>
            <a:lvl1pPr>
              <a:defRPr/>
            </a:lvl1pPr>
          </a:lstStyle>
          <a:p>
            <a:pPr marL="0" marR="0" lvl="0" indent="0" algn="r" defTabSz="457200" rtl="0" eaLnBrk="1" fontAlgn="base" latinLnBrk="0" hangingPunct="1">
              <a:lnSpc>
                <a:spcPct val="100000"/>
              </a:lnSpc>
              <a:spcBef>
                <a:spcPct val="50000"/>
              </a:spcBef>
              <a:spcAft>
                <a:spcPct val="0"/>
              </a:spcAft>
              <a:buClrTx/>
              <a:buSzTx/>
              <a:buFontTx/>
              <a:buNone/>
              <a:tabLst/>
              <a:defRPr/>
            </a:pPr>
            <a:fld id="{27154210-18DD-438C-A438-474022748B37}" type="slidenum">
              <a:rPr kumimoji="0" lang="en-US" altLang="en-US" sz="1050" b="0" i="0" u="none" strike="noStrike" kern="1200" cap="none" spc="0" normalizeH="0" baseline="0" noProof="0">
                <a:ln>
                  <a:noFill/>
                </a:ln>
                <a:solidFill>
                  <a:srgbClr val="666699"/>
                </a:solidFill>
                <a:effectLst/>
                <a:uLnTx/>
                <a:uFillTx/>
                <a:latin typeface="Times New Roman" panose="02020603050405020304" pitchFamily="18" charset="0"/>
                <a:ea typeface="ＭＳ Ｐゴシック" charset="-128"/>
                <a:cs typeface="+mn-cs"/>
              </a:rPr>
              <a:pPr marL="0" marR="0" lvl="0" indent="0" algn="r" defTabSz="457200" rtl="0" eaLnBrk="1" fontAlgn="base" latinLnBrk="0" hangingPunct="1">
                <a:lnSpc>
                  <a:spcPct val="100000"/>
                </a:lnSpc>
                <a:spcBef>
                  <a:spcPct val="50000"/>
                </a:spcBef>
                <a:spcAft>
                  <a:spcPct val="0"/>
                </a:spcAft>
                <a:buClrTx/>
                <a:buSzTx/>
                <a:buFontTx/>
                <a:buNone/>
                <a:tabLst/>
                <a:defRPr/>
              </a:pPr>
              <a:t>‹#›</a:t>
            </a:fld>
            <a:endParaRPr kumimoji="0" lang="en-US" altLang="en-US" sz="1050" b="0" i="0" u="none" strike="noStrike" kern="1200" cap="none" spc="0" normalizeH="0" baseline="0" noProof="0">
              <a:ln>
                <a:noFill/>
              </a:ln>
              <a:solidFill>
                <a:srgbClr val="666699"/>
              </a:solidFill>
              <a:effectLst/>
              <a:uLnTx/>
              <a:uFillTx/>
              <a:latin typeface="Times New Roman" panose="02020603050405020304" pitchFamily="18" charset="0"/>
              <a:ea typeface="ＭＳ Ｐゴシック" charset="-128"/>
              <a:cs typeface="+mn-cs"/>
            </a:endParaRPr>
          </a:p>
        </p:txBody>
      </p:sp>
    </p:spTree>
    <p:extLst>
      <p:ext uri="{BB962C8B-B14F-4D97-AF65-F5344CB8AC3E}">
        <p14:creationId xmlns:p14="http://schemas.microsoft.com/office/powerpoint/2010/main" val="32887880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Title_and_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25904" y="196172"/>
            <a:ext cx="8279946" cy="387798"/>
          </a:xfrm>
          <a:prstGeom prst="rect">
            <a:avLst/>
          </a:prstGeom>
        </p:spPr>
        <p:txBody>
          <a:bodyPr wrap="square" anchor="t"/>
          <a:lstStyle>
            <a:lvl1pPr>
              <a:lnSpc>
                <a:spcPct val="90000"/>
              </a:lnSpc>
              <a:defRPr sz="2800" b="0">
                <a:solidFill>
                  <a:schemeClr val="accent1"/>
                </a:solidFill>
                <a:latin typeface="Century Schoolbook" charset="0"/>
                <a:ea typeface="Century Schoolbook" charset="0"/>
                <a:cs typeface="Century Schoolbook" charset="0"/>
              </a:defRPr>
            </a:lvl1pPr>
          </a:lstStyle>
          <a:p>
            <a:r>
              <a:rPr lang="en-US" dirty="0"/>
              <a:t>Click to edit master title </a:t>
            </a:r>
          </a:p>
        </p:txBody>
      </p:sp>
      <p:sp>
        <p:nvSpPr>
          <p:cNvPr id="3" name="Content Placeholder 2"/>
          <p:cNvSpPr>
            <a:spLocks noGrp="1"/>
          </p:cNvSpPr>
          <p:nvPr>
            <p:ph sz="half" idx="1" hasCustomPrompt="1"/>
          </p:nvPr>
        </p:nvSpPr>
        <p:spPr>
          <a:xfrm>
            <a:off x="457200" y="969264"/>
            <a:ext cx="8267140" cy="3545980"/>
          </a:xfrm>
          <a:prstGeom prst="rect">
            <a:avLst/>
          </a:prstGeom>
        </p:spPr>
        <p:txBody>
          <a:bodyPr lIns="0" tIns="0" rIns="0" bIns="0">
            <a:normAutofit/>
          </a:bodyPr>
          <a:lstStyle>
            <a:lvl1pPr>
              <a:spcBef>
                <a:spcPts val="1200"/>
              </a:spcBef>
              <a:spcAft>
                <a:spcPts val="0"/>
              </a:spcAft>
              <a:defRPr sz="1800">
                <a:solidFill>
                  <a:schemeClr val="tx1"/>
                </a:solidFill>
                <a:latin typeface="Century Schoolbook" charset="0"/>
                <a:ea typeface="Century Schoolbook" charset="0"/>
                <a:cs typeface="Century Schoolbook" charset="0"/>
              </a:defRPr>
            </a:lvl1pPr>
            <a:lvl2pPr>
              <a:spcBef>
                <a:spcPts val="300"/>
              </a:spcBef>
              <a:spcAft>
                <a:spcPts val="0"/>
              </a:spcAft>
              <a:buFont typeface="Museo Sans For Dell" pitchFamily="2" charset="0"/>
              <a:buChar char="–"/>
              <a:defRPr sz="1600">
                <a:solidFill>
                  <a:schemeClr val="tx1"/>
                </a:solidFill>
                <a:latin typeface="Century Schoolbook" charset="0"/>
                <a:ea typeface="Century Schoolbook" charset="0"/>
                <a:cs typeface="Century Schoolbook" charset="0"/>
              </a:defRPr>
            </a:lvl2pPr>
            <a:lvl3pPr>
              <a:spcBef>
                <a:spcPts val="300"/>
              </a:spcBef>
              <a:spcAft>
                <a:spcPts val="0"/>
              </a:spcAft>
              <a:defRPr sz="1400">
                <a:solidFill>
                  <a:schemeClr val="tx1"/>
                </a:solidFill>
                <a:latin typeface="Century Schoolbook" charset="0"/>
                <a:ea typeface="Century Schoolbook" charset="0"/>
                <a:cs typeface="Century Schoolbook" charset="0"/>
              </a:defRPr>
            </a:lvl3pPr>
            <a:lvl4pPr>
              <a:spcBef>
                <a:spcPts val="300"/>
              </a:spcBef>
              <a:spcAft>
                <a:spcPts val="0"/>
              </a:spcAft>
              <a:defRPr sz="1200" baseline="0">
                <a:solidFill>
                  <a:schemeClr val="tx1"/>
                </a:solidFill>
                <a:latin typeface="Century Schoolbook" charset="0"/>
                <a:ea typeface="Century Schoolbook" charset="0"/>
                <a:cs typeface="Century Schoolbook" charset="0"/>
              </a:defRPr>
            </a:lvl4pPr>
            <a:lvl5pPr>
              <a:spcBef>
                <a:spcPts val="300"/>
              </a:spcBef>
              <a:spcAft>
                <a:spcPts val="0"/>
              </a:spcAft>
              <a:buClr>
                <a:schemeClr val="accent1"/>
              </a:buClr>
              <a:buNone/>
              <a:defRPr sz="1100">
                <a:solidFill>
                  <a:schemeClr val="tx1"/>
                </a:solidFill>
                <a:latin typeface="Museo Sans For Dell" pitchFamily="2" charset="0"/>
              </a:defRPr>
            </a:lvl5pPr>
            <a:lvl6pPr>
              <a:defRPr sz="1800"/>
            </a:lvl6pPr>
            <a:lvl7pPr>
              <a:defRPr sz="1800"/>
            </a:lvl7pPr>
            <a:lvl8pPr>
              <a:defRPr sz="1800"/>
            </a:lvl8pPr>
            <a:lvl9pPr>
              <a:defRPr sz="1800"/>
            </a:lvl9pPr>
          </a:lstStyle>
          <a:p>
            <a:pPr lvl="0"/>
            <a:r>
              <a:rPr lang="en-US" dirty="0"/>
              <a:t>Click to edit text</a:t>
            </a:r>
          </a:p>
          <a:p>
            <a:pPr lvl="1"/>
            <a:r>
              <a:rPr lang="en-US" dirty="0"/>
              <a:t>Second level</a:t>
            </a:r>
          </a:p>
          <a:p>
            <a:pPr lvl="2"/>
            <a:r>
              <a:rPr lang="en-US" dirty="0"/>
              <a:t>Third level</a:t>
            </a:r>
          </a:p>
          <a:p>
            <a:pPr lvl="3"/>
            <a:r>
              <a:rPr lang="en-US" dirty="0"/>
              <a:t>Fourth level</a:t>
            </a:r>
          </a:p>
        </p:txBody>
      </p:sp>
      <p:cxnSp>
        <p:nvCxnSpPr>
          <p:cNvPr id="20" name="Straight Connector 19"/>
          <p:cNvCxnSpPr>
            <a:cxnSpLocks noChangeShapeType="1"/>
          </p:cNvCxnSpPr>
          <p:nvPr/>
        </p:nvCxnSpPr>
        <p:spPr bwMode="auto">
          <a:xfrm>
            <a:off x="436563" y="4629150"/>
            <a:ext cx="8262035" cy="0"/>
          </a:xfrm>
          <a:prstGeom prst="line">
            <a:avLst/>
          </a:prstGeom>
          <a:noFill/>
          <a:ln w="9525">
            <a:solidFill>
              <a:srgbClr val="AAAAAA"/>
            </a:solidFill>
            <a:round/>
            <a:headEnd/>
            <a:tailEnd/>
          </a:ln>
        </p:spPr>
      </p:cxnSp>
    </p:spTree>
    <p:extLst>
      <p:ext uri="{BB962C8B-B14F-4D97-AF65-F5344CB8AC3E}">
        <p14:creationId xmlns:p14="http://schemas.microsoft.com/office/powerpoint/2010/main" val="2342812687"/>
      </p:ext>
    </p:extLst>
  </p:cSld>
  <p:clrMapOvr>
    <a:masterClrMapping/>
  </p:clrMapOvr>
  <p:transition spd="med">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3/30/23</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3/30/23</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3/30/23</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3/30/23</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EB02DB04-0C1C-8C49-B65E-A9668E39A9C7}"/>
              </a:ext>
            </a:extLst>
          </p:cNvPr>
          <p:cNvSpPr>
            <a:spLocks noGrp="1"/>
          </p:cNvSpPr>
          <p:nvPr>
            <p:ph type="sldNum" sz="quarter" idx="11"/>
          </p:nvPr>
        </p:nvSpPr>
        <p:spPr/>
        <p:txBody>
          <a:bodyPr/>
          <a:lstStyle/>
          <a:p>
            <a:fld id="{F0D23093-2AB0-F74C-B865-1A12A15B650E}" type="slidenum">
              <a:rPr lang="en-US" smtClean="0"/>
              <a:pPr/>
              <a:t>‹#›</a:t>
            </a:fld>
            <a:endParaRPr lang="en-US"/>
          </a:p>
        </p:txBody>
      </p:sp>
      <p:sp>
        <p:nvSpPr>
          <p:cNvPr id="9" name="Title 8">
            <a:extLst>
              <a:ext uri="{FF2B5EF4-FFF2-40B4-BE49-F238E27FC236}">
                <a16:creationId xmlns:a16="http://schemas.microsoft.com/office/drawing/2014/main" id="{98341DC2-F80D-BD4F-90EE-4B809029C2D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566415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1" name="Slide Number Placeholder 10">
            <a:extLst>
              <a:ext uri="{FF2B5EF4-FFF2-40B4-BE49-F238E27FC236}">
                <a16:creationId xmlns:a16="http://schemas.microsoft.com/office/drawing/2014/main" id="{E2086AFA-5418-C147-ADBF-A484560811D6}"/>
              </a:ext>
            </a:extLst>
          </p:cNvPr>
          <p:cNvSpPr>
            <a:spLocks noGrp="1"/>
          </p:cNvSpPr>
          <p:nvPr>
            <p:ph type="sldNum" sz="quarter" idx="11"/>
          </p:nvPr>
        </p:nvSpPr>
        <p:spPr/>
        <p:txBody>
          <a:bodyPr/>
          <a:lstStyle/>
          <a:p>
            <a:fld id="{F0D23093-2AB0-F74C-B865-1A12A15B650E}" type="slidenum">
              <a:rPr lang="en-US" smtClean="0"/>
              <a:pPr/>
              <a:t>‹#›</a:t>
            </a:fld>
            <a:endParaRPr lang="en-US"/>
          </a:p>
        </p:txBody>
      </p:sp>
      <p:sp>
        <p:nvSpPr>
          <p:cNvPr id="13" name="Title 12">
            <a:extLst>
              <a:ext uri="{FF2B5EF4-FFF2-40B4-BE49-F238E27FC236}">
                <a16:creationId xmlns:a16="http://schemas.microsoft.com/office/drawing/2014/main" id="{442CB888-0168-B94E-B176-2E6B61FE9421}"/>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26576C04-D572-9D4D-8F10-3E7CBF2FDD8E}"/>
              </a:ext>
            </a:extLst>
          </p:cNvPr>
          <p:cNvSpPr>
            <a:spLocks noGrp="1"/>
          </p:cNvSpPr>
          <p:nvPr>
            <p:ph type="body" sz="quarter" idx="13"/>
          </p:nvPr>
        </p:nvSpPr>
        <p:spPr>
          <a:xfrm>
            <a:off x="457200" y="800100"/>
            <a:ext cx="8229599"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791110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image" Target="../media/image2.jpeg"/><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781550"/>
            <a:ext cx="6781800"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90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900" b="1" dirty="0">
                <a:solidFill>
                  <a:schemeClr val="bg1"/>
                </a:solidFill>
              </a:rPr>
              <a:t> </a:t>
            </a:r>
            <a:r>
              <a:rPr lang="en-US" altLang="en-US" sz="900" dirty="0">
                <a:solidFill>
                  <a:schemeClr val="bg1"/>
                </a:solidFill>
              </a:rPr>
              <a:t>|</a:t>
            </a:r>
            <a:r>
              <a:rPr lang="en-US" altLang="en-US" sz="900" b="1" dirty="0">
                <a:solidFill>
                  <a:schemeClr val="bg1"/>
                </a:solidFill>
              </a:rPr>
              <a:t> Introduction to Databases (S23): </a:t>
            </a:r>
            <a:r>
              <a:rPr lang="en-US" altLang="en-US" sz="900" i="1" dirty="0">
                <a:solidFill>
                  <a:schemeClr val="bg1"/>
                </a:solidFill>
              </a:rPr>
              <a:t>Lecture 9: Module II, NoSQL, Graph DBs </a:t>
            </a:r>
            <a:r>
              <a:rPr lang="en-US" altLang="en-US" sz="900" i="1" baseline="0" dirty="0">
                <a:solidFill>
                  <a:schemeClr val="bg1"/>
                </a:solidFill>
              </a:rPr>
              <a:t>		</a:t>
            </a:r>
            <a:r>
              <a:rPr lang="de-DE" altLang="en-US" sz="900" i="1" dirty="0">
                <a:solidFill>
                  <a:schemeClr val="bg1"/>
                </a:solidFill>
              </a:rPr>
              <a:t>© Donald F. Ferguson, 2023</a:t>
            </a:r>
            <a:endParaRPr lang="en-US" altLang="en-US" sz="900" i="1" dirty="0">
              <a:solidFill>
                <a:schemeClr val="bg1"/>
              </a:solidFill>
            </a:endParaRPr>
          </a:p>
        </p:txBody>
      </p:sp>
      <p:pic>
        <p:nvPicPr>
          <p:cNvPr id="12" name="Picture 10"/>
          <p:cNvPicPr>
            <a:picLocks noChangeAspect="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 id="2147493587" r:id="rId8"/>
    <p:sldLayoutId id="2147493588" r:id="rId9"/>
    <p:sldLayoutId id="2147493698" r:id="rId10"/>
    <p:sldLayoutId id="2147493699" r:id="rId11"/>
    <p:sldLayoutId id="2147493724" r:id="rId12"/>
    <p:sldLayoutId id="2147493725" r:id="rId13"/>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48A0A33-DAF4-4E01-9EFC-4F1B17F7A3F0}"/>
              </a:ext>
            </a:extLst>
          </p:cNvPr>
          <p:cNvSpPr>
            <a:spLocks noGrp="1" noChangeArrowheads="1"/>
          </p:cNvSpPr>
          <p:nvPr>
            <p:ph type="body" idx="1"/>
          </p:nvPr>
        </p:nvSpPr>
        <p:spPr bwMode="auto">
          <a:xfrm>
            <a:off x="814389" y="820342"/>
            <a:ext cx="766127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chemeClr val="bg2"/>
                </a:solidFill>
                <a:latin typeface="Times New Roman" panose="02020603050405020304" pitchFamily="18" charset="0"/>
              </a:defRPr>
            </a:lvl1pPr>
          </a:lstStyle>
          <a:p>
            <a:pPr>
              <a:defRPr/>
            </a:pPr>
            <a:fld id="{059FFB63-CDCC-491F-AF2C-DD10F7602377}" type="slidenum">
              <a:rPr lang="en-US" altLang="en-US"/>
              <a:pPr>
                <a:defRPr/>
              </a:pPr>
              <a:t>‹#›</a:t>
            </a:fld>
            <a:endParaRPr lang="en-US" altLang="en-US"/>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p:nvSpPr>
        <p:spPr bwMode="auto">
          <a:xfrm>
            <a:off x="4486396" y="4960144"/>
            <a:ext cx="434734"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13.</a:t>
            </a:r>
            <a:fld id="{465E19B2-DA7E-4A4D-A955-3117C9F14C62}"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70B0BAF4-3624-4F5B-83AF-93EB8F0247B6}"/>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9" descr="Cover-6Ed"/>
          <p:cNvPicPr>
            <a:picLocks noChangeAspect="1" noChangeArrowheads="1"/>
          </p:cNvPicPr>
          <p:nvPr userDrawn="1"/>
        </p:nvPicPr>
        <p:blipFill>
          <a:blip r:embed="rId16"/>
          <a:stretch>
            <a:fillRect/>
          </a:stretch>
        </p:blipFill>
        <p:spPr bwMode="auto">
          <a:xfrm>
            <a:off x="-5777" y="6235"/>
            <a:ext cx="799066" cy="765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6856474"/>
      </p:ext>
    </p:extLst>
  </p:cSld>
  <p:clrMap bg1="lt1" tx1="dk1" bg2="lt2" tx2="dk2" accent1="accent1" accent2="accent2" accent3="accent3" accent4="accent4" accent5="accent5" accent6="accent6" hlink="hlink" folHlink="folHlink"/>
  <p:sldLayoutIdLst>
    <p:sldLayoutId id="2147493701" r:id="rId1"/>
    <p:sldLayoutId id="2147493702" r:id="rId2"/>
    <p:sldLayoutId id="2147493703" r:id="rId3"/>
    <p:sldLayoutId id="2147493704" r:id="rId4"/>
    <p:sldLayoutId id="2147493705" r:id="rId5"/>
    <p:sldLayoutId id="2147493706" r:id="rId6"/>
    <p:sldLayoutId id="2147493707" r:id="rId7"/>
    <p:sldLayoutId id="2147493708" r:id="rId8"/>
    <p:sldLayoutId id="2147493709" r:id="rId9"/>
    <p:sldLayoutId id="2147493710" r:id="rId10"/>
    <p:sldLayoutId id="2147493711" r:id="rId11"/>
    <p:sldLayoutId id="2147493712" r:id="rId12"/>
    <p:sldLayoutId id="2147493726" r:id="rId13"/>
    <p:sldLayoutId id="2147493727" r:id="rId14"/>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0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L%C3%A1szl%C3%B3_B%C3%A9l%C3%A1dy" TargetMode="External"/><Relationship Id="rId2" Type="http://schemas.openxmlformats.org/officeDocument/2006/relationships/hyperlink" Target="https://en.wikipedia.org/wiki/Cache_replacement_policies)" TargetMode="External"/><Relationship Id="rId1" Type="http://schemas.openxmlformats.org/officeDocument/2006/relationships/slideLayout" Target="../slideLayouts/slideLayout1.xml"/><Relationship Id="rId4" Type="http://schemas.openxmlformats.org/officeDocument/2006/relationships/hyperlink" Target="https://en.wikipedia.org/wiki/Page_replacement_algorithm#The_theoretically_optimal_page_replacement_algorithm"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1.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18.svg"/></Relationships>
</file>

<file path=ppt/slides/_rels/slide2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3" Type="http://schemas.openxmlformats.org/officeDocument/2006/relationships/hyperlink" Target="https://opendsa-server.cs.vt.edu/ODSA/AV/Development/hashAV.html" TargetMode="External"/><Relationship Id="rId2" Type="http://schemas.openxmlformats.org/officeDocument/2006/relationships/hyperlink" Target="http://iswsa.acm.org/mphf/openDSAPerfectHashAnimation/perfectHashAV.html" TargetMode="Externa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1.xml"/><Relationship Id="rId1" Type="http://schemas.openxmlformats.org/officeDocument/2006/relationships/slideLayout" Target="../slideLayouts/slideLayout10.xml"/><Relationship Id="rId4" Type="http://schemas.openxmlformats.org/officeDocument/2006/relationships/image" Target="../media/image1.emf"/></Relationships>
</file>

<file path=ppt/slides/_rels/slide47.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2.xml"/><Relationship Id="rId1" Type="http://schemas.openxmlformats.org/officeDocument/2006/relationships/slideLayout" Target="../slideLayouts/slideLayout10.xml"/><Relationship Id="rId4" Type="http://schemas.openxmlformats.org/officeDocument/2006/relationships/image" Target="../media/image1.emf"/></Relationships>
</file>

<file path=ppt/slides/_rels/slide49.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1.emf"/></Relationships>
</file>

<file path=ppt/slides/_rels/slide5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hyperlink" Target="https://www.amazon.com/s/ref=dp_byline_sr_book_3?ie=UTF8&amp;text=Jennifer+Widom&amp;search-alias=books&amp;field-author=Jennifer+Widom&amp;sort=relevancerank" TargetMode="External"/><Relationship Id="rId5" Type="http://schemas.openxmlformats.org/officeDocument/2006/relationships/hyperlink" Target="https://www.amazon.com/s/ref=dp_byline_sr_book_2?ie=UTF8&amp;text=Jeffrey+D.+Ullman&amp;search-alias=books&amp;field-author=Jeffrey+D.+Ullman&amp;sort=relevancerank" TargetMode="External"/><Relationship Id="rId4" Type="http://schemas.openxmlformats.org/officeDocument/2006/relationships/hyperlink" Target="https://www.amazon.com/s/ref=dp_byline_sr_book_1?ie=UTF8&amp;text=Hector+Garcia-Molina&amp;search-alias=books&amp;field-author=Hector+Garcia-Molina&amp;sort=relevancerank" TargetMode="External"/></Relationships>
</file>

<file path=ppt/slides/_rels/slide60.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3.xml"/><Relationship Id="rId4" Type="http://schemas.openxmlformats.org/officeDocument/2006/relationships/image" Target="../media/image42.png"/></Relationships>
</file>

<file path=ppt/slides/_rels/slide64.xml.rels><?xml version="1.0" encoding="UTF-8" standalone="yes"?>
<Relationships xmlns="http://schemas.openxmlformats.org/package/2006/relationships"><Relationship Id="rId3" Type="http://schemas.openxmlformats.org/officeDocument/2006/relationships/image" Target="../media/image44.tiff"/><Relationship Id="rId2" Type="http://schemas.openxmlformats.org/officeDocument/2006/relationships/image" Target="../media/image43.png"/><Relationship Id="rId1" Type="http://schemas.openxmlformats.org/officeDocument/2006/relationships/slideLayout" Target="../slideLayouts/slideLayout13.xml"/><Relationship Id="rId4" Type="http://schemas.openxmlformats.org/officeDocument/2006/relationships/image" Target="../media/image45.tiff"/></Relationships>
</file>

<file path=ppt/slides/_rels/slide7.xml.rels><?xml version="1.0" encoding="UTF-8" standalone="yes"?>
<Relationships xmlns="http://schemas.openxmlformats.org/package/2006/relationships"><Relationship Id="rId3" Type="http://schemas.openxmlformats.org/officeDocument/2006/relationships/hyperlink" Target="https://www.amazon.com/s/ref=dp_byline_sr_book_1?ie=UTF8&amp;text=Hector+Garcia-Molina&amp;search-alias=books&amp;field-author=Hector+Garcia-Molina&amp;sort=relevancerank" TargetMode="External"/><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7.tiff"/><Relationship Id="rId5" Type="http://schemas.openxmlformats.org/officeDocument/2006/relationships/hyperlink" Target="https://www.amazon.com/s/ref=dp_byline_sr_book_3?ie=UTF8&amp;text=Jennifer+Widom&amp;search-alias=books&amp;field-author=Jennifer+Widom&amp;sort=relevancerank" TargetMode="External"/><Relationship Id="rId4" Type="http://schemas.openxmlformats.org/officeDocument/2006/relationships/hyperlink" Target="https://www.amazon.com/s/ref=dp_byline_sr_book_2?ie=UTF8&amp;text=Jeffrey+D.+Ullman&amp;search-alias=books&amp;field-author=Jeffrey+D.+Ullman&amp;sort=relevancerank"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1" y="21545"/>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0" y="-19050"/>
            <a:ext cx="9144000"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Spring 2023</a:t>
            </a:r>
            <a:br>
              <a:rPr lang="en-US" altLang="en-US" sz="2800" i="1" dirty="0"/>
            </a:br>
            <a:br>
              <a:rPr lang="en-US" altLang="en-US" sz="2800" i="1" dirty="0"/>
            </a:br>
            <a:r>
              <a:rPr lang="en-US" altLang="en-US" sz="2800" i="1" dirty="0"/>
              <a:t>Lecture 9: Module II, NoSQL, Graph DBs</a:t>
            </a:r>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2023</a:t>
            </a:r>
          </a:p>
        </p:txBody>
      </p:sp>
    </p:spTree>
    <p:extLst>
      <p:ext uri="{BB962C8B-B14F-4D97-AF65-F5344CB8AC3E}">
        <p14:creationId xmlns:p14="http://schemas.microsoft.com/office/powerpoint/2010/main" val="2037995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FDB672-32C9-FD7B-893F-7F911653177F}"/>
              </a:ext>
            </a:extLst>
          </p:cNvPr>
          <p:cNvPicPr>
            <a:picLocks noChangeAspect="1"/>
          </p:cNvPicPr>
          <p:nvPr/>
        </p:nvPicPr>
        <p:blipFill>
          <a:blip r:embed="rId2"/>
          <a:stretch>
            <a:fillRect/>
          </a:stretch>
        </p:blipFill>
        <p:spPr>
          <a:xfrm>
            <a:off x="948900" y="1219200"/>
            <a:ext cx="4654804" cy="2933700"/>
          </a:xfrm>
          <a:prstGeom prst="rect">
            <a:avLst/>
          </a:prstGeom>
        </p:spPr>
      </p:pic>
      <p:sp>
        <p:nvSpPr>
          <p:cNvPr id="3" name="Title 2">
            <a:extLst>
              <a:ext uri="{FF2B5EF4-FFF2-40B4-BE49-F238E27FC236}">
                <a16:creationId xmlns:a16="http://schemas.microsoft.com/office/drawing/2014/main" id="{C6A3329C-9A28-5F2F-AA29-3F546F530D01}"/>
              </a:ext>
            </a:extLst>
          </p:cNvPr>
          <p:cNvSpPr>
            <a:spLocks noGrp="1"/>
          </p:cNvSpPr>
          <p:nvPr>
            <p:ph type="title"/>
          </p:nvPr>
        </p:nvSpPr>
        <p:spPr/>
        <p:txBody>
          <a:bodyPr/>
          <a:lstStyle/>
          <a:p>
            <a:r>
              <a:rPr lang="en-US" dirty="0"/>
              <a:t>Architecture</a:t>
            </a:r>
          </a:p>
        </p:txBody>
      </p:sp>
      <p:pic>
        <p:nvPicPr>
          <p:cNvPr id="1026" name="Picture 2">
            <a:extLst>
              <a:ext uri="{FF2B5EF4-FFF2-40B4-BE49-F238E27FC236}">
                <a16:creationId xmlns:a16="http://schemas.microsoft.com/office/drawing/2014/main" id="{81DBB6D6-8C70-A4A5-CDFE-30A53150FA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8200" y="819150"/>
            <a:ext cx="4268023" cy="33337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BC9EE5D-86CF-DBF2-442F-A9250F2682FB}"/>
              </a:ext>
            </a:extLst>
          </p:cNvPr>
          <p:cNvSpPr txBox="1"/>
          <p:nvPr/>
        </p:nvSpPr>
        <p:spPr>
          <a:xfrm>
            <a:off x="85605" y="2114550"/>
            <a:ext cx="1808630" cy="2031325"/>
          </a:xfrm>
          <a:prstGeom prst="rect">
            <a:avLst/>
          </a:prstGeom>
          <a:noFill/>
        </p:spPr>
        <p:txBody>
          <a:bodyPr wrap="square" rtlCol="0">
            <a:spAutoFit/>
          </a:bodyPr>
          <a:lstStyle/>
          <a:p>
            <a:pPr marL="285750" indent="-285750">
              <a:buFont typeface="Arial" panose="020B0604020202020204" pitchFamily="34" charset="0"/>
              <a:buChar char="•"/>
            </a:pPr>
            <a:r>
              <a:rPr lang="en-US" sz="1050" dirty="0"/>
              <a:t>OS allocates percent</a:t>
            </a:r>
            <a:br>
              <a:rPr lang="en-US" sz="1050" dirty="0"/>
            </a:br>
            <a:r>
              <a:rPr lang="en-US" sz="1050" dirty="0"/>
              <a:t>of main memory to</a:t>
            </a:r>
            <a:br>
              <a:rPr lang="en-US" sz="1050" dirty="0"/>
            </a:br>
            <a:r>
              <a:rPr lang="en-US" sz="1050" dirty="0"/>
              <a:t>running applications.</a:t>
            </a:r>
          </a:p>
          <a:p>
            <a:pPr marL="285750" indent="-285750">
              <a:buFont typeface="Arial" panose="020B0604020202020204" pitchFamily="34" charset="0"/>
              <a:buChar char="•"/>
            </a:pPr>
            <a:r>
              <a:rPr lang="en-US" sz="1050" dirty="0"/>
              <a:t>Allocation based on</a:t>
            </a:r>
            <a:br>
              <a:rPr lang="en-US" sz="1050" dirty="0"/>
            </a:br>
            <a:r>
              <a:rPr lang="en-US" sz="1050" dirty="0"/>
              <a:t>demand and workload importance.</a:t>
            </a:r>
          </a:p>
          <a:p>
            <a:pPr marL="285750" indent="-285750">
              <a:buFont typeface="Arial" panose="020B0604020202020204" pitchFamily="34" charset="0"/>
              <a:buChar char="•"/>
            </a:pPr>
            <a:r>
              <a:rPr lang="en-US" sz="1050" dirty="0"/>
              <a:t>OS normally manages</a:t>
            </a:r>
            <a:br>
              <a:rPr lang="en-US" sz="1050" dirty="0"/>
            </a:br>
            <a:r>
              <a:rPr lang="en-US" sz="1050" dirty="0"/>
              <a:t>page replacement.</a:t>
            </a:r>
          </a:p>
          <a:p>
            <a:pPr marL="285750" indent="-285750">
              <a:buFont typeface="Arial" panose="020B0604020202020204" pitchFamily="34" charset="0"/>
              <a:buChar char="•"/>
            </a:pPr>
            <a:r>
              <a:rPr lang="en-US" sz="1050" dirty="0"/>
              <a:t>OS controls the replacement for the</a:t>
            </a:r>
            <a:br>
              <a:rPr lang="en-US" sz="1050" dirty="0"/>
            </a:br>
            <a:r>
              <a:rPr lang="en-US" sz="1050" dirty="0"/>
              <a:t>buffer pool because of</a:t>
            </a:r>
            <a:br>
              <a:rPr lang="en-US" sz="1050" dirty="0"/>
            </a:br>
            <a:r>
              <a:rPr lang="en-US" sz="1050" dirty="0"/>
              <a:t>ability to predict access.</a:t>
            </a:r>
          </a:p>
        </p:txBody>
      </p:sp>
    </p:spTree>
    <p:extLst>
      <p:ext uri="{BB962C8B-B14F-4D97-AF65-F5344CB8AC3E}">
        <p14:creationId xmlns:p14="http://schemas.microsoft.com/office/powerpoint/2010/main" val="2681531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t>The DBMS and queries can only manipulate in-memory blocks and records.</a:t>
            </a:r>
          </a:p>
          <a:p>
            <a:r>
              <a:rPr lang="en-US" dirty="0"/>
              <a:t>A very, very, very small fraction of all blocks fit in memory.</a:t>
            </a:r>
          </a:p>
        </p:txBody>
      </p:sp>
      <p:sp>
        <p:nvSpPr>
          <p:cNvPr id="2" name="Title 1"/>
          <p:cNvSpPr>
            <a:spLocks noGrp="1"/>
          </p:cNvSpPr>
          <p:nvPr>
            <p:ph type="title"/>
          </p:nvPr>
        </p:nvSpPr>
        <p:spPr/>
        <p:txBody>
          <a:bodyPr/>
          <a:lstStyle/>
          <a:p>
            <a:pPr algn="l"/>
            <a:r>
              <a:rPr lang="en-US" dirty="0">
                <a:solidFill>
                  <a:schemeClr val="bg1"/>
                </a:solidFill>
              </a:rPr>
              <a:t>The Logical Concept</a:t>
            </a:r>
          </a:p>
        </p:txBody>
      </p:sp>
      <p:pic>
        <p:nvPicPr>
          <p:cNvPr id="3" name="Picture 2"/>
          <p:cNvPicPr>
            <a:picLocks noChangeAspect="1"/>
          </p:cNvPicPr>
          <p:nvPr/>
        </p:nvPicPr>
        <p:blipFill>
          <a:blip r:embed="rId2"/>
          <a:stretch>
            <a:fillRect/>
          </a:stretch>
        </p:blipFill>
        <p:spPr>
          <a:xfrm>
            <a:off x="914400" y="1482737"/>
            <a:ext cx="5793432" cy="3036130"/>
          </a:xfrm>
          <a:prstGeom prst="rect">
            <a:avLst/>
          </a:prstGeom>
        </p:spPr>
      </p:pic>
    </p:spTree>
    <p:extLst>
      <p:ext uri="{BB962C8B-B14F-4D97-AF65-F5344CB8AC3E}">
        <p14:creationId xmlns:p14="http://schemas.microsoft.com/office/powerpoint/2010/main" val="1874074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2">
            <a:extLst>
              <a:ext uri="{FF2B5EF4-FFF2-40B4-BE49-F238E27FC236}">
                <a16:creationId xmlns:a16="http://schemas.microsoft.com/office/drawing/2014/main" id="{A4BCDA1F-B571-4C94-8909-678E00F68F85}"/>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Buffer Manager</a:t>
            </a:r>
          </a:p>
        </p:txBody>
      </p:sp>
      <p:sp>
        <p:nvSpPr>
          <p:cNvPr id="107523" name="Rectangle 3">
            <a:extLst>
              <a:ext uri="{FF2B5EF4-FFF2-40B4-BE49-F238E27FC236}">
                <a16:creationId xmlns:a16="http://schemas.microsoft.com/office/drawing/2014/main" id="{B5B0D36C-892D-4C4F-81CB-0BD504F928D9}"/>
              </a:ext>
            </a:extLst>
          </p:cNvPr>
          <p:cNvSpPr>
            <a:spLocks noGrp="1" noChangeArrowheads="1"/>
          </p:cNvSpPr>
          <p:nvPr>
            <p:ph idx="1"/>
          </p:nvPr>
        </p:nvSpPr>
        <p:spPr/>
        <p:txBody>
          <a:bodyPr/>
          <a:lstStyle/>
          <a:p>
            <a:pPr marL="285750" indent="-285750"/>
            <a:r>
              <a:rPr lang="en-US" altLang="en-US" dirty="0"/>
              <a:t>Programs call on the buffer manager when they need a block from disk.</a:t>
            </a:r>
          </a:p>
          <a:p>
            <a:pPr lvl="1">
              <a:buSzPct val="100000"/>
            </a:pPr>
            <a:r>
              <a:rPr lang="en-US" altLang="en-US" dirty="0"/>
              <a:t>If the block is already in the buffer, buffer manager returns the address of the block in main memory</a:t>
            </a:r>
          </a:p>
          <a:p>
            <a:pPr lvl="1">
              <a:buSzPct val="100000"/>
            </a:pPr>
            <a:r>
              <a:rPr lang="en-US" altLang="en-US" dirty="0"/>
              <a:t>If the block is not in the buffer, the buffer manager</a:t>
            </a:r>
          </a:p>
          <a:p>
            <a:pPr lvl="2"/>
            <a:r>
              <a:rPr lang="en-US" altLang="en-US" dirty="0"/>
              <a:t>Allocates space in the buffer for the block</a:t>
            </a:r>
          </a:p>
          <a:p>
            <a:pPr lvl="3"/>
            <a:r>
              <a:rPr lang="en-US" altLang="en-US" dirty="0"/>
              <a:t>Replacing (throwing out) some other block, if required, to make space for the new block.</a:t>
            </a:r>
          </a:p>
          <a:p>
            <a:pPr lvl="3"/>
            <a:r>
              <a:rPr lang="en-US" altLang="en-US" dirty="0"/>
              <a:t>Replaced block written back to disk only if it was modified since the most recent time that it was written to/fetched from the disk.</a:t>
            </a:r>
          </a:p>
          <a:p>
            <a:pPr lvl="2"/>
            <a:r>
              <a:rPr lang="en-US" altLang="en-US" dirty="0"/>
              <a:t>Reads the block from the disk to the buffer, and returns the address of the block in main memory to requester. </a:t>
            </a:r>
          </a:p>
        </p:txBody>
      </p:sp>
    </p:spTree>
    <p:extLst>
      <p:ext uri="{BB962C8B-B14F-4D97-AF65-F5344CB8AC3E}">
        <p14:creationId xmlns:p14="http://schemas.microsoft.com/office/powerpoint/2010/main" val="2787652437"/>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DB606-2CCF-4B53-AE35-DAFCA66E268E}"/>
              </a:ext>
            </a:extLst>
          </p:cNvPr>
          <p:cNvSpPr>
            <a:spLocks noGrp="1"/>
          </p:cNvSpPr>
          <p:nvPr>
            <p:ph type="title"/>
          </p:nvPr>
        </p:nvSpPr>
        <p:spPr/>
        <p:txBody>
          <a:bodyPr/>
          <a:lstStyle/>
          <a:p>
            <a:r>
              <a:rPr lang="en-IN" dirty="0"/>
              <a:t>Buffer Manager</a:t>
            </a:r>
          </a:p>
        </p:txBody>
      </p:sp>
      <p:sp>
        <p:nvSpPr>
          <p:cNvPr id="3" name="Content Placeholder 2">
            <a:extLst>
              <a:ext uri="{FF2B5EF4-FFF2-40B4-BE49-F238E27FC236}">
                <a16:creationId xmlns:a16="http://schemas.microsoft.com/office/drawing/2014/main" id="{CF7F84A1-CA7B-4B3A-B767-97B0659D6C97}"/>
              </a:ext>
            </a:extLst>
          </p:cNvPr>
          <p:cNvSpPr>
            <a:spLocks noGrp="1"/>
          </p:cNvSpPr>
          <p:nvPr>
            <p:ph idx="1"/>
          </p:nvPr>
        </p:nvSpPr>
        <p:spPr>
          <a:xfrm>
            <a:off x="1753792" y="820342"/>
            <a:ext cx="5747840" cy="3677840"/>
          </a:xfrm>
        </p:spPr>
        <p:txBody>
          <a:bodyPr/>
          <a:lstStyle/>
          <a:p>
            <a:r>
              <a:rPr lang="en-US" altLang="en-US" b="1" dirty="0">
                <a:solidFill>
                  <a:srgbClr val="002060"/>
                </a:solidFill>
              </a:rPr>
              <a:t>Buffer replacement strategy </a:t>
            </a:r>
            <a:r>
              <a:rPr lang="en-US" altLang="en-US" dirty="0">
                <a:solidFill>
                  <a:schemeClr val="accent4"/>
                </a:solidFill>
              </a:rPr>
              <a:t>(details coming up!)</a:t>
            </a:r>
            <a:endParaRPr lang="en-US" altLang="en-US" b="1" dirty="0">
              <a:solidFill>
                <a:schemeClr val="accent4"/>
              </a:solidFill>
            </a:endParaRPr>
          </a:p>
          <a:p>
            <a:r>
              <a:rPr lang="en-US" altLang="en-US" b="1" dirty="0">
                <a:solidFill>
                  <a:srgbClr val="002060"/>
                </a:solidFill>
              </a:rPr>
              <a:t>Pinned block: </a:t>
            </a:r>
            <a:r>
              <a:rPr lang="en-US" altLang="en-US" dirty="0"/>
              <a:t>memory block that is not allowed to be written back to disk</a:t>
            </a:r>
          </a:p>
          <a:p>
            <a:pPr lvl="1"/>
            <a:r>
              <a:rPr lang="en-US" altLang="en-US" b="1" dirty="0">
                <a:solidFill>
                  <a:srgbClr val="002060"/>
                </a:solidFill>
              </a:rPr>
              <a:t>Pin</a:t>
            </a:r>
            <a:r>
              <a:rPr lang="en-US" altLang="en-US" dirty="0"/>
              <a:t> done before reading/writing data from a block</a:t>
            </a:r>
          </a:p>
          <a:p>
            <a:pPr lvl="1"/>
            <a:r>
              <a:rPr lang="en-US" altLang="en-US" b="1" dirty="0">
                <a:solidFill>
                  <a:srgbClr val="002060"/>
                </a:solidFill>
              </a:rPr>
              <a:t>Unpin</a:t>
            </a:r>
            <a:r>
              <a:rPr lang="en-US" altLang="en-US" dirty="0"/>
              <a:t> done when read /write is complete</a:t>
            </a:r>
          </a:p>
          <a:p>
            <a:pPr lvl="1"/>
            <a:r>
              <a:rPr lang="en-US" altLang="en-US" dirty="0"/>
              <a:t>Multiple concurrent pin/unpin operations possible</a:t>
            </a:r>
          </a:p>
          <a:p>
            <a:pPr lvl="2"/>
            <a:r>
              <a:rPr lang="en-US" altLang="en-US" dirty="0"/>
              <a:t>Keep a pin count, buffer block can be evicted only if pin count = 0</a:t>
            </a:r>
          </a:p>
          <a:p>
            <a:r>
              <a:rPr lang="en-IN" b="1" dirty="0">
                <a:solidFill>
                  <a:srgbClr val="002060"/>
                </a:solidFill>
              </a:rPr>
              <a:t>Shared and exclusive locks on buffer</a:t>
            </a:r>
          </a:p>
          <a:p>
            <a:pPr lvl="1"/>
            <a:r>
              <a:rPr lang="en-IN" dirty="0"/>
              <a:t>Needed to prevent concurrent operations from reading page contents as they are moved/reorganized, and to ensure only one move/reorganize at a time</a:t>
            </a:r>
          </a:p>
          <a:p>
            <a:pPr lvl="1"/>
            <a:r>
              <a:rPr lang="en-IN" dirty="0"/>
              <a:t>Readers get shared lock, updates to a block require exclusive lock</a:t>
            </a:r>
          </a:p>
          <a:p>
            <a:pPr lvl="1"/>
            <a:r>
              <a:rPr lang="en-IN" b="1" dirty="0">
                <a:solidFill>
                  <a:srgbClr val="002060"/>
                </a:solidFill>
              </a:rPr>
              <a:t>Locking rules:</a:t>
            </a:r>
          </a:p>
          <a:p>
            <a:pPr lvl="2"/>
            <a:r>
              <a:rPr lang="en-IN" dirty="0"/>
              <a:t>Only one process can get exclusive lock at a time</a:t>
            </a:r>
          </a:p>
          <a:p>
            <a:pPr lvl="2"/>
            <a:r>
              <a:rPr lang="en-IN" dirty="0"/>
              <a:t>Shared lock cannot be concurrently with exclusive lock</a:t>
            </a:r>
          </a:p>
          <a:p>
            <a:pPr lvl="2"/>
            <a:r>
              <a:rPr lang="en-IN" dirty="0"/>
              <a:t>Multiple processes may be given shared lock concurrently</a:t>
            </a:r>
          </a:p>
          <a:p>
            <a:pPr lvl="1"/>
            <a:endParaRPr lang="en-IN" dirty="0"/>
          </a:p>
        </p:txBody>
      </p:sp>
    </p:spTree>
    <p:extLst>
      <p:ext uri="{BB962C8B-B14F-4D97-AF65-F5344CB8AC3E}">
        <p14:creationId xmlns:p14="http://schemas.microsoft.com/office/powerpoint/2010/main" val="514726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2">
            <a:extLst>
              <a:ext uri="{FF2B5EF4-FFF2-40B4-BE49-F238E27FC236}">
                <a16:creationId xmlns:a16="http://schemas.microsoft.com/office/drawing/2014/main" id="{A825988C-0BEA-4076-AD30-1AA35CE893E2}"/>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Buffer-Replacement Policies</a:t>
            </a:r>
          </a:p>
        </p:txBody>
      </p:sp>
      <p:sp>
        <p:nvSpPr>
          <p:cNvPr id="109571" name="Rectangle 3">
            <a:extLst>
              <a:ext uri="{FF2B5EF4-FFF2-40B4-BE49-F238E27FC236}">
                <a16:creationId xmlns:a16="http://schemas.microsoft.com/office/drawing/2014/main" id="{31D39CE6-9D47-4551-984A-3D9511D5D425}"/>
              </a:ext>
            </a:extLst>
          </p:cNvPr>
          <p:cNvSpPr>
            <a:spLocks noGrp="1" noChangeArrowheads="1"/>
          </p:cNvSpPr>
          <p:nvPr>
            <p:ph idx="1"/>
          </p:nvPr>
        </p:nvSpPr>
        <p:spPr/>
        <p:txBody>
          <a:bodyPr/>
          <a:lstStyle/>
          <a:p>
            <a:r>
              <a:rPr lang="en-US" altLang="en-US" dirty="0"/>
              <a:t>Most operating systems replace the block </a:t>
            </a:r>
            <a:r>
              <a:rPr lang="en-US" altLang="en-US" b="1" dirty="0">
                <a:solidFill>
                  <a:srgbClr val="002060"/>
                </a:solidFill>
              </a:rPr>
              <a:t>least recently used</a:t>
            </a:r>
            <a:r>
              <a:rPr lang="en-US" altLang="en-US" dirty="0">
                <a:solidFill>
                  <a:srgbClr val="002060"/>
                </a:solidFill>
              </a:rPr>
              <a:t> (LRU strategy)</a:t>
            </a:r>
          </a:p>
          <a:p>
            <a:pPr lvl="1"/>
            <a:r>
              <a:rPr lang="en-US" altLang="en-US" dirty="0"/>
              <a:t>Idea behind LRU – use past pattern of block references as a predictor of future references</a:t>
            </a:r>
          </a:p>
          <a:p>
            <a:pPr lvl="1"/>
            <a:r>
              <a:rPr lang="en-US" altLang="en-US" dirty="0"/>
              <a:t>LRU can be bad for some queries</a:t>
            </a:r>
          </a:p>
          <a:p>
            <a:r>
              <a:rPr lang="en-US" altLang="en-US" dirty="0"/>
              <a:t>Queries have well-defined access patterns (such as sequential scans), and a database system can use the information in a user</a:t>
            </a:r>
            <a:r>
              <a:rPr lang="ja-JP" altLang="en-US" dirty="0"/>
              <a:t>’</a:t>
            </a:r>
            <a:r>
              <a:rPr lang="en-US" altLang="ja-JP" dirty="0"/>
              <a:t>s query to predict future references</a:t>
            </a:r>
          </a:p>
          <a:p>
            <a:r>
              <a:rPr lang="en-US" altLang="en-US" dirty="0"/>
              <a:t>Mixed strategy with hints on replacement strategy provided</a:t>
            </a:r>
            <a:br>
              <a:rPr lang="en-US" altLang="en-US" dirty="0"/>
            </a:br>
            <a:r>
              <a:rPr lang="en-US" altLang="en-US" dirty="0"/>
              <a:t>by the query optimizer is preferable</a:t>
            </a:r>
            <a:endParaRPr lang="en-US" altLang="ja-JP" dirty="0"/>
          </a:p>
          <a:p>
            <a:pPr marL="257175" lvl="1">
              <a:buClr>
                <a:srgbClr val="002060"/>
              </a:buClr>
              <a:buSzPct val="100000"/>
              <a:buFont typeface="Wingdings" panose="05000000000000000000" pitchFamily="2" charset="2"/>
              <a:buChar char="§"/>
            </a:pPr>
            <a:r>
              <a:rPr lang="en-US" altLang="en-US" dirty="0"/>
              <a:t>Example of bad access pattern for LRU: when computing the join of 2 relations r and s by a nested loops</a:t>
            </a:r>
            <a:endParaRPr lang="en-US" altLang="en-US" sz="600" dirty="0"/>
          </a:p>
          <a:p>
            <a:pPr marL="0" lvl="1" indent="0">
              <a:buClr>
                <a:srgbClr val="002060"/>
              </a:buClr>
              <a:buSzPct val="100000"/>
              <a:buNone/>
            </a:pPr>
            <a:r>
              <a:rPr lang="en-US" altLang="en-US" sz="600" dirty="0"/>
              <a:t> </a:t>
            </a:r>
            <a:br>
              <a:rPr lang="en-US" altLang="en-US" dirty="0"/>
            </a:br>
            <a:r>
              <a:rPr lang="en-US" altLang="en-US" dirty="0"/>
              <a:t>          for each tuple </a:t>
            </a:r>
            <a:r>
              <a:rPr lang="en-US" altLang="en-US" i="1" dirty="0" err="1"/>
              <a:t>tr</a:t>
            </a:r>
            <a:r>
              <a:rPr lang="en-US" altLang="en-US" dirty="0"/>
              <a:t> of </a:t>
            </a:r>
            <a:r>
              <a:rPr lang="en-US" altLang="en-US" i="1" dirty="0"/>
              <a:t>r</a:t>
            </a:r>
            <a:r>
              <a:rPr lang="en-US" altLang="en-US" dirty="0"/>
              <a:t> do </a:t>
            </a:r>
            <a:br>
              <a:rPr lang="en-US" altLang="en-US" dirty="0"/>
            </a:br>
            <a:r>
              <a:rPr lang="en-US" altLang="en-US" dirty="0"/>
              <a:t>            for each tuple </a:t>
            </a:r>
            <a:r>
              <a:rPr lang="en-US" altLang="en-US" i="1" dirty="0" err="1"/>
              <a:t>ts</a:t>
            </a:r>
            <a:r>
              <a:rPr lang="en-US" altLang="en-US" dirty="0"/>
              <a:t> of </a:t>
            </a:r>
            <a:r>
              <a:rPr lang="en-US" altLang="en-US" i="1" dirty="0"/>
              <a:t>s</a:t>
            </a:r>
            <a:r>
              <a:rPr lang="en-US" altLang="en-US" dirty="0"/>
              <a:t> do </a:t>
            </a:r>
            <a:br>
              <a:rPr lang="en-US" altLang="en-US" dirty="0"/>
            </a:br>
            <a:r>
              <a:rPr lang="en-US" altLang="en-US" dirty="0"/>
              <a:t>              if the tuples </a:t>
            </a:r>
            <a:r>
              <a:rPr lang="en-US" altLang="en-US" i="1" dirty="0" err="1"/>
              <a:t>tr</a:t>
            </a:r>
            <a:r>
              <a:rPr lang="en-US" altLang="en-US" dirty="0"/>
              <a:t> and </a:t>
            </a:r>
            <a:r>
              <a:rPr lang="en-US" altLang="en-US" i="1" dirty="0" err="1"/>
              <a:t>ts</a:t>
            </a:r>
            <a:r>
              <a:rPr lang="en-US" altLang="en-US" dirty="0"/>
              <a:t> match …</a:t>
            </a:r>
          </a:p>
          <a:p>
            <a:pPr lvl="1"/>
            <a:endParaRPr lang="en-US" altLang="ja-JP" dirty="0"/>
          </a:p>
        </p:txBody>
      </p:sp>
    </p:spTree>
    <p:extLst>
      <p:ext uri="{BB962C8B-B14F-4D97-AF65-F5344CB8AC3E}">
        <p14:creationId xmlns:p14="http://schemas.microsoft.com/office/powerpoint/2010/main" val="1684215162"/>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Rectangle 2">
            <a:extLst>
              <a:ext uri="{FF2B5EF4-FFF2-40B4-BE49-F238E27FC236}">
                <a16:creationId xmlns:a16="http://schemas.microsoft.com/office/drawing/2014/main" id="{5B6FA003-27DD-458A-AD52-B4FAA99156C6}"/>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Buffer-Replacement Policies (Cont.)</a:t>
            </a:r>
          </a:p>
        </p:txBody>
      </p:sp>
      <p:sp>
        <p:nvSpPr>
          <p:cNvPr id="111619" name="Rectangle 3">
            <a:extLst>
              <a:ext uri="{FF2B5EF4-FFF2-40B4-BE49-F238E27FC236}">
                <a16:creationId xmlns:a16="http://schemas.microsoft.com/office/drawing/2014/main" id="{F627A5AA-5705-427E-A851-235ADA470EA8}"/>
              </a:ext>
            </a:extLst>
          </p:cNvPr>
          <p:cNvSpPr>
            <a:spLocks noGrp="1" noChangeArrowheads="1"/>
          </p:cNvSpPr>
          <p:nvPr>
            <p:ph idx="1"/>
          </p:nvPr>
        </p:nvSpPr>
        <p:spPr>
          <a:xfrm>
            <a:off x="1753791" y="820342"/>
            <a:ext cx="5687916" cy="4008539"/>
          </a:xfrm>
        </p:spPr>
        <p:txBody>
          <a:bodyPr/>
          <a:lstStyle/>
          <a:p>
            <a:r>
              <a:rPr lang="en-US" altLang="en-US" b="1" dirty="0">
                <a:solidFill>
                  <a:srgbClr val="002060"/>
                </a:solidFill>
              </a:rPr>
              <a:t>Toss-immediate</a:t>
            </a:r>
            <a:r>
              <a:rPr lang="en-US" altLang="en-US" dirty="0"/>
              <a:t> strategy – frees the space occupied by a block as soon as the final tuple of that block has been processed</a:t>
            </a:r>
          </a:p>
          <a:p>
            <a:r>
              <a:rPr lang="en-US" altLang="en-US" b="1" dirty="0">
                <a:solidFill>
                  <a:srgbClr val="002060"/>
                </a:solidFill>
              </a:rPr>
              <a:t>Most recently used (MRU) strategy</a:t>
            </a:r>
            <a:r>
              <a:rPr lang="en-US" altLang="en-US" dirty="0">
                <a:solidFill>
                  <a:srgbClr val="002060"/>
                </a:solidFill>
              </a:rPr>
              <a:t> </a:t>
            </a:r>
            <a:r>
              <a:rPr lang="en-US" altLang="en-US" dirty="0"/>
              <a:t>–  system must pin the block currently being processed.  After the final tuple of that block has been processed, the block is unpinned, and it becomes the most recently used block.</a:t>
            </a:r>
          </a:p>
          <a:p>
            <a:r>
              <a:rPr lang="en-US" altLang="en-US" dirty="0"/>
              <a:t>Buffer manager can use statistical information regarding the probability that a request will reference a particular relation</a:t>
            </a:r>
          </a:p>
          <a:p>
            <a:pPr lvl="1"/>
            <a:r>
              <a:rPr lang="en-US" altLang="en-US" dirty="0"/>
              <a:t>E.g., the data dictionary is frequently accessed.  Heuristic:  keep data-dictionary blocks in main memory buffer</a:t>
            </a:r>
          </a:p>
          <a:p>
            <a:r>
              <a:rPr lang="en-US" altLang="en-US" dirty="0"/>
              <a:t>Operating system or buffer manager may reorder writes</a:t>
            </a:r>
          </a:p>
          <a:p>
            <a:pPr lvl="1"/>
            <a:r>
              <a:rPr lang="en-US" altLang="en-US" dirty="0"/>
              <a:t>Can lead to corruption of data structures on disk</a:t>
            </a:r>
          </a:p>
          <a:p>
            <a:pPr lvl="2"/>
            <a:r>
              <a:rPr lang="en-US" altLang="en-US" dirty="0"/>
              <a:t>E.g., linked list of blocks with missing block on disk</a:t>
            </a:r>
          </a:p>
          <a:p>
            <a:pPr lvl="2"/>
            <a:r>
              <a:rPr lang="en-US" altLang="en-US" dirty="0"/>
              <a:t>File systems perform consistency check to detect such situations</a:t>
            </a:r>
          </a:p>
          <a:p>
            <a:pPr lvl="1"/>
            <a:r>
              <a:rPr lang="en-US" altLang="en-US" dirty="0"/>
              <a:t>Careful ordering of writes can avoid many such problems</a:t>
            </a:r>
          </a:p>
        </p:txBody>
      </p:sp>
    </p:spTree>
    <p:extLst>
      <p:ext uri="{BB962C8B-B14F-4D97-AF65-F5344CB8AC3E}">
        <p14:creationId xmlns:p14="http://schemas.microsoft.com/office/powerpoint/2010/main" val="1269383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r>
              <a:rPr lang="en-US" dirty="0"/>
              <a:t>The </a:t>
            </a:r>
            <a:r>
              <a:rPr lang="en-US" i="1" dirty="0"/>
              <a:t>replacement policy</a:t>
            </a:r>
            <a:r>
              <a:rPr lang="en-US" dirty="0"/>
              <a:t> is one of the most important factors in database management system implementation and configuration.</a:t>
            </a:r>
          </a:p>
          <a:p>
            <a:r>
              <a:rPr lang="en-US" dirty="0"/>
              <a:t>A very simple, introductory explanation is</a:t>
            </a:r>
            <a:br>
              <a:rPr lang="en-US" dirty="0"/>
            </a:br>
            <a:r>
              <a:rPr lang="en-US" dirty="0"/>
              <a:t>(</a:t>
            </a:r>
            <a:r>
              <a:rPr lang="en-US" dirty="0">
                <a:hlinkClick r:id="rId2"/>
              </a:rPr>
              <a:t>https://en.wikipedia.org/wiki/Cache_replacement_policies)</a:t>
            </a:r>
            <a:r>
              <a:rPr lang="en-US" dirty="0"/>
              <a:t>.</a:t>
            </a:r>
          </a:p>
          <a:p>
            <a:pPr lvl="1"/>
            <a:r>
              <a:rPr lang="en-US" dirty="0"/>
              <a:t>There are a lot of possible policies.</a:t>
            </a:r>
          </a:p>
          <a:p>
            <a:pPr lvl="1"/>
            <a:r>
              <a:rPr lang="en-US" dirty="0"/>
              <a:t>The </a:t>
            </a:r>
            <a:r>
              <a:rPr lang="en-US" i="1" dirty="0"/>
              <a:t>most</a:t>
            </a:r>
            <a:r>
              <a:rPr lang="en-US" dirty="0"/>
              <a:t> efficient caching algorithm would be to always discard the information that will not be needed for the longest time in the future. This optimal result is referred to as </a:t>
            </a:r>
            <a:r>
              <a:rPr lang="en-US" dirty="0" err="1">
                <a:hlinkClick r:id="rId3" tooltip="László Bélády"/>
              </a:rPr>
              <a:t>Bélády</a:t>
            </a:r>
            <a:r>
              <a:rPr lang="en-US" dirty="0" err="1"/>
              <a:t>'s</a:t>
            </a:r>
            <a:r>
              <a:rPr lang="en-US" dirty="0"/>
              <a:t> optimal algorithm/simply optimal replacement policy or </a:t>
            </a:r>
            <a:r>
              <a:rPr lang="en-US" dirty="0">
                <a:hlinkClick r:id="rId4" tooltip="Page replacement algorithm"/>
              </a:rPr>
              <a:t>the clairvoyant algorithm</a:t>
            </a:r>
            <a:r>
              <a:rPr lang="en-US" dirty="0"/>
              <a:t>. </a:t>
            </a:r>
          </a:p>
          <a:p>
            <a:r>
              <a:rPr lang="en-US" dirty="0"/>
              <a:t>All implementable policies are an attempt to approximate knowledge of the future based on knowledge of the past.</a:t>
            </a:r>
          </a:p>
          <a:p>
            <a:r>
              <a:rPr lang="en-US" dirty="0"/>
              <a:t>Least Recently Used is based on the simplest assumption</a:t>
            </a:r>
          </a:p>
          <a:p>
            <a:pPr lvl="1"/>
            <a:r>
              <a:rPr lang="en-US" dirty="0"/>
              <a:t>The information that will not be needed for the longest time.</a:t>
            </a:r>
          </a:p>
          <a:p>
            <a:pPr lvl="1"/>
            <a:r>
              <a:rPr lang="en-US" dirty="0"/>
              <a:t>Is the information that has not been accessed for the longest time.</a:t>
            </a:r>
          </a:p>
        </p:txBody>
      </p:sp>
      <p:sp>
        <p:nvSpPr>
          <p:cNvPr id="2" name="Title 1"/>
          <p:cNvSpPr>
            <a:spLocks noGrp="1"/>
          </p:cNvSpPr>
          <p:nvPr>
            <p:ph type="title"/>
          </p:nvPr>
        </p:nvSpPr>
        <p:spPr/>
        <p:txBody>
          <a:bodyPr/>
          <a:lstStyle/>
          <a:p>
            <a:pPr algn="l"/>
            <a:r>
              <a:rPr lang="en-US" dirty="0">
                <a:solidFill>
                  <a:schemeClr val="bg1"/>
                </a:solidFill>
              </a:rPr>
              <a:t>Replacement Policy</a:t>
            </a:r>
          </a:p>
        </p:txBody>
      </p:sp>
    </p:spTree>
    <p:extLst>
      <p:ext uri="{BB962C8B-B14F-4D97-AF65-F5344CB8AC3E}">
        <p14:creationId xmlns:p14="http://schemas.microsoft.com/office/powerpoint/2010/main" val="2851088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pPr>
              <a:lnSpc>
                <a:spcPct val="120000"/>
              </a:lnSpc>
              <a:spcBef>
                <a:spcPts val="0"/>
              </a:spcBef>
              <a:spcAft>
                <a:spcPts val="200"/>
              </a:spcAft>
            </a:pPr>
            <a:r>
              <a:rPr lang="en-US" dirty="0"/>
              <a:t>LRU is (perceived to be) expensive</a:t>
            </a:r>
          </a:p>
          <a:p>
            <a:pPr lvl="1">
              <a:lnSpc>
                <a:spcPct val="120000"/>
              </a:lnSpc>
              <a:spcBef>
                <a:spcPts val="0"/>
              </a:spcBef>
              <a:spcAft>
                <a:spcPts val="200"/>
              </a:spcAft>
            </a:pPr>
            <a:r>
              <a:rPr lang="en-US" dirty="0"/>
              <a:t>Maintain timestamp for each block.</a:t>
            </a:r>
          </a:p>
          <a:p>
            <a:pPr lvl="1">
              <a:lnSpc>
                <a:spcPct val="120000"/>
              </a:lnSpc>
              <a:spcBef>
                <a:spcPts val="0"/>
              </a:spcBef>
              <a:spcAft>
                <a:spcPts val="200"/>
              </a:spcAft>
            </a:pPr>
            <a:r>
              <a:rPr lang="en-US" dirty="0"/>
              <a:t>Update and resort blocks on access.</a:t>
            </a:r>
          </a:p>
          <a:p>
            <a:pPr>
              <a:lnSpc>
                <a:spcPct val="120000"/>
              </a:lnSpc>
              <a:spcBef>
                <a:spcPts val="0"/>
              </a:spcBef>
              <a:spcAft>
                <a:spcPts val="200"/>
              </a:spcAft>
            </a:pPr>
            <a:r>
              <a:rPr lang="en-US" dirty="0"/>
              <a:t>The “Clock Algorithm” is a less expensive approximation.</a:t>
            </a:r>
          </a:p>
          <a:p>
            <a:pPr lvl="1">
              <a:lnSpc>
                <a:spcPct val="120000"/>
              </a:lnSpc>
              <a:spcBef>
                <a:spcPts val="0"/>
              </a:spcBef>
              <a:spcAft>
                <a:spcPts val="200"/>
              </a:spcAft>
            </a:pPr>
            <a:r>
              <a:rPr lang="en-US" dirty="0"/>
              <a:t>Arrange the frames (places blocks can go) into a logical circle like the seconds on a clock face.</a:t>
            </a:r>
          </a:p>
          <a:p>
            <a:pPr lvl="1">
              <a:lnSpc>
                <a:spcPct val="120000"/>
              </a:lnSpc>
              <a:spcBef>
                <a:spcPts val="0"/>
              </a:spcBef>
              <a:spcAft>
                <a:spcPts val="200"/>
              </a:spcAft>
            </a:pPr>
            <a:r>
              <a:rPr lang="en-US" dirty="0"/>
              <a:t>Each frame is marked 0 or 1.</a:t>
            </a:r>
          </a:p>
          <a:p>
            <a:pPr lvl="2">
              <a:lnSpc>
                <a:spcPct val="120000"/>
              </a:lnSpc>
              <a:spcBef>
                <a:spcPts val="0"/>
              </a:spcBef>
              <a:spcAft>
                <a:spcPts val="200"/>
              </a:spcAft>
            </a:pPr>
            <a:r>
              <a:rPr lang="en-US" dirty="0"/>
              <a:t>Set to 1 when block added to frame.</a:t>
            </a:r>
          </a:p>
          <a:p>
            <a:pPr lvl="2">
              <a:lnSpc>
                <a:spcPct val="120000"/>
              </a:lnSpc>
              <a:spcBef>
                <a:spcPts val="0"/>
              </a:spcBef>
              <a:spcAft>
                <a:spcPts val="200"/>
              </a:spcAft>
            </a:pPr>
            <a:r>
              <a:rPr lang="en-US" dirty="0"/>
              <a:t>Or when application accesses a block in frame.</a:t>
            </a:r>
          </a:p>
          <a:p>
            <a:pPr lvl="1">
              <a:lnSpc>
                <a:spcPct val="120000"/>
              </a:lnSpc>
              <a:spcBef>
                <a:spcPts val="0"/>
              </a:spcBef>
              <a:spcAft>
                <a:spcPts val="200"/>
              </a:spcAft>
            </a:pPr>
            <a:r>
              <a:rPr lang="en-US" dirty="0"/>
              <a:t>Replacement choice</a:t>
            </a:r>
          </a:p>
          <a:p>
            <a:pPr lvl="2">
              <a:lnSpc>
                <a:spcPct val="120000"/>
              </a:lnSpc>
              <a:spcBef>
                <a:spcPts val="0"/>
              </a:spcBef>
              <a:spcAft>
                <a:spcPts val="200"/>
              </a:spcAft>
            </a:pPr>
            <a:r>
              <a:rPr lang="en-US" dirty="0"/>
              <a:t>Sweep second hand clockwise one frame at a time.</a:t>
            </a:r>
          </a:p>
          <a:p>
            <a:pPr lvl="2">
              <a:lnSpc>
                <a:spcPct val="120000"/>
              </a:lnSpc>
              <a:spcBef>
                <a:spcPts val="0"/>
              </a:spcBef>
              <a:spcAft>
                <a:spcPts val="200"/>
              </a:spcAft>
            </a:pPr>
            <a:r>
              <a:rPr lang="en-US" dirty="0"/>
              <a:t>If bit is 0, choose for replacement.</a:t>
            </a:r>
          </a:p>
          <a:p>
            <a:pPr lvl="2">
              <a:lnSpc>
                <a:spcPct val="120000"/>
              </a:lnSpc>
              <a:spcBef>
                <a:spcPts val="0"/>
              </a:spcBef>
              <a:spcAft>
                <a:spcPts val="200"/>
              </a:spcAft>
            </a:pPr>
            <a:r>
              <a:rPr lang="en-US" dirty="0"/>
              <a:t>If bit is 1, set bit to zero and go to next frame.</a:t>
            </a:r>
          </a:p>
          <a:p>
            <a:pPr>
              <a:lnSpc>
                <a:spcPct val="120000"/>
              </a:lnSpc>
              <a:spcBef>
                <a:spcPts val="0"/>
              </a:spcBef>
              <a:spcAft>
                <a:spcPts val="200"/>
              </a:spcAft>
            </a:pPr>
            <a:r>
              <a:rPr lang="en-US" dirty="0"/>
              <a:t>The basic idea is. On a clock face</a:t>
            </a:r>
          </a:p>
          <a:p>
            <a:pPr lvl="1">
              <a:lnSpc>
                <a:spcPct val="120000"/>
              </a:lnSpc>
              <a:spcBef>
                <a:spcPts val="0"/>
              </a:spcBef>
              <a:spcAft>
                <a:spcPts val="200"/>
              </a:spcAft>
            </a:pPr>
            <a:r>
              <a:rPr lang="en-US" dirty="0"/>
              <a:t>If the second hand is currently at 27 seconds.</a:t>
            </a:r>
          </a:p>
          <a:p>
            <a:pPr lvl="1">
              <a:lnSpc>
                <a:spcPct val="120000"/>
              </a:lnSpc>
              <a:spcBef>
                <a:spcPts val="0"/>
              </a:spcBef>
              <a:spcAft>
                <a:spcPts val="200"/>
              </a:spcAft>
            </a:pPr>
            <a:r>
              <a:rPr lang="en-US" dirty="0"/>
              <a:t>The 28 second tick mark is “the least recently touched mark.”</a:t>
            </a:r>
          </a:p>
        </p:txBody>
      </p:sp>
      <p:sp>
        <p:nvSpPr>
          <p:cNvPr id="2" name="Title 1"/>
          <p:cNvSpPr>
            <a:spLocks noGrp="1"/>
          </p:cNvSpPr>
          <p:nvPr>
            <p:ph type="title"/>
          </p:nvPr>
        </p:nvSpPr>
        <p:spPr/>
        <p:txBody>
          <a:bodyPr/>
          <a:lstStyle/>
          <a:p>
            <a:pPr algn="l"/>
            <a:r>
              <a:rPr lang="en-US" dirty="0">
                <a:solidFill>
                  <a:schemeClr val="bg1"/>
                </a:solidFill>
              </a:rPr>
              <a:t>The “Clock Algorithm”</a:t>
            </a:r>
          </a:p>
        </p:txBody>
      </p:sp>
      <p:pic>
        <p:nvPicPr>
          <p:cNvPr id="6" name="Picture 5"/>
          <p:cNvPicPr>
            <a:picLocks noChangeAspect="1"/>
          </p:cNvPicPr>
          <p:nvPr/>
        </p:nvPicPr>
        <p:blipFill>
          <a:blip r:embed="rId2"/>
          <a:stretch>
            <a:fillRect/>
          </a:stretch>
        </p:blipFill>
        <p:spPr>
          <a:xfrm>
            <a:off x="5873704" y="583970"/>
            <a:ext cx="2991149" cy="2715514"/>
          </a:xfrm>
          <a:prstGeom prst="rect">
            <a:avLst/>
          </a:prstGeom>
        </p:spPr>
      </p:pic>
    </p:spTree>
    <p:extLst>
      <p:ext uri="{BB962C8B-B14F-4D97-AF65-F5344CB8AC3E}">
        <p14:creationId xmlns:p14="http://schemas.microsoft.com/office/powerpoint/2010/main" val="3686473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52450"/>
            <a:ext cx="8839200" cy="4038600"/>
          </a:xfrm>
        </p:spPr>
        <p:txBody>
          <a:bodyPr/>
          <a:lstStyle/>
          <a:p>
            <a:pPr marL="0" indent="0">
              <a:buNone/>
            </a:pPr>
            <a:r>
              <a:rPr lang="en-US" dirty="0"/>
              <a:t>The algorithms are more sophisticated in the real world, e.g.</a:t>
            </a:r>
          </a:p>
          <a:p>
            <a:pPr lvl="1"/>
            <a:r>
              <a:rPr lang="en-US" dirty="0"/>
              <a:t>“Scans” are common, e.g. go through a large query result in order</a:t>
            </a:r>
            <a:br>
              <a:rPr lang="en-US" dirty="0"/>
            </a:br>
            <a:r>
              <a:rPr lang="en-US" dirty="0"/>
              <a:t>(will be more clear when discussing cursors).</a:t>
            </a:r>
          </a:p>
          <a:p>
            <a:pPr lvl="2"/>
            <a:r>
              <a:rPr lang="en-US" dirty="0"/>
              <a:t>The engine knows the current position in the result set.</a:t>
            </a:r>
          </a:p>
          <a:p>
            <a:pPr lvl="2"/>
            <a:r>
              <a:rPr lang="en-US" dirty="0"/>
              <a:t>Uses the sort order to determine which records will be accessed soon.</a:t>
            </a:r>
          </a:p>
          <a:p>
            <a:pPr lvl="2"/>
            <a:r>
              <a:rPr lang="en-US" dirty="0"/>
              <a:t>Tags those blocks as not replaceable.</a:t>
            </a:r>
          </a:p>
          <a:p>
            <a:pPr lvl="2"/>
            <a:r>
              <a:rPr lang="en-US" dirty="0"/>
              <a:t>(A form of clairvoyance).</a:t>
            </a:r>
          </a:p>
          <a:p>
            <a:pPr lvl="1"/>
            <a:r>
              <a:rPr lang="en-US" dirty="0"/>
              <a:t>Not all users/applications are equally “important.”</a:t>
            </a:r>
          </a:p>
          <a:p>
            <a:pPr lvl="2"/>
            <a:r>
              <a:rPr lang="en-US" dirty="0"/>
              <a:t>Classify users/applications into priority 1, 2 and 3.</a:t>
            </a:r>
          </a:p>
          <a:p>
            <a:pPr lvl="2"/>
            <a:r>
              <a:rPr lang="en-US" dirty="0"/>
              <a:t>Sub-allocate the buffer pool into pools P1, P2 and P3.</a:t>
            </a:r>
          </a:p>
          <a:p>
            <a:pPr lvl="2"/>
            <a:r>
              <a:rPr lang="en-US" dirty="0"/>
              <a:t>Apply LRU within pools and adjust pool sizes based on relative importance.</a:t>
            </a:r>
          </a:p>
          <a:p>
            <a:pPr lvl="2"/>
            <a:r>
              <a:rPr lang="en-US" dirty="0"/>
              <a:t>This prevents</a:t>
            </a:r>
          </a:p>
          <a:p>
            <a:pPr lvl="3"/>
            <a:r>
              <a:rPr lang="en-US" dirty="0"/>
              <a:t>A high access rate, low-priority application from taking up a lot of frames</a:t>
            </a:r>
          </a:p>
          <a:p>
            <a:pPr lvl="3"/>
            <a:r>
              <a:rPr lang="en-US" dirty="0"/>
              <a:t>Result in low access, high priority applications not getting buffer hits.</a:t>
            </a:r>
          </a:p>
        </p:txBody>
      </p:sp>
      <p:sp>
        <p:nvSpPr>
          <p:cNvPr id="2" name="Title 1"/>
          <p:cNvSpPr>
            <a:spLocks noGrp="1"/>
          </p:cNvSpPr>
          <p:nvPr>
            <p:ph type="title"/>
          </p:nvPr>
        </p:nvSpPr>
        <p:spPr/>
        <p:txBody>
          <a:bodyPr/>
          <a:lstStyle/>
          <a:p>
            <a:pPr algn="l"/>
            <a:r>
              <a:rPr lang="en-US" dirty="0">
                <a:solidFill>
                  <a:schemeClr val="bg1"/>
                </a:solidFill>
              </a:rPr>
              <a:t>Replacement Algorithm</a:t>
            </a:r>
          </a:p>
        </p:txBody>
      </p:sp>
    </p:spTree>
    <p:extLst>
      <p:ext uri="{BB962C8B-B14F-4D97-AF65-F5344CB8AC3E}">
        <p14:creationId xmlns:p14="http://schemas.microsoft.com/office/powerpoint/2010/main" val="32143749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80" name="Rectangle 4">
            <a:extLst>
              <a:ext uri="{FF2B5EF4-FFF2-40B4-BE49-F238E27FC236}">
                <a16:creationId xmlns:a16="http://schemas.microsoft.com/office/drawing/2014/main" id="{0BFC7645-9DF1-414B-A564-6DA5BE8C3123}"/>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Optimization of Disk Block Access (Cont.)</a:t>
            </a:r>
          </a:p>
        </p:txBody>
      </p:sp>
      <p:sp>
        <p:nvSpPr>
          <p:cNvPr id="113666" name="Rectangle 3">
            <a:extLst>
              <a:ext uri="{FF2B5EF4-FFF2-40B4-BE49-F238E27FC236}">
                <a16:creationId xmlns:a16="http://schemas.microsoft.com/office/drawing/2014/main" id="{2836ABBE-E86C-4BF9-A913-E5B1C2C34343}"/>
              </a:ext>
            </a:extLst>
          </p:cNvPr>
          <p:cNvSpPr>
            <a:spLocks noGrp="1" noChangeArrowheads="1"/>
          </p:cNvSpPr>
          <p:nvPr>
            <p:ph idx="1"/>
          </p:nvPr>
        </p:nvSpPr>
        <p:spPr>
          <a:xfrm>
            <a:off x="1768876" y="1032445"/>
            <a:ext cx="5676102" cy="3677840"/>
          </a:xfrm>
        </p:spPr>
        <p:txBody>
          <a:bodyPr/>
          <a:lstStyle/>
          <a:p>
            <a:r>
              <a:rPr lang="en-US" altLang="en-US" sz="1200" dirty="0"/>
              <a:t>Buffer managers support </a:t>
            </a:r>
            <a:r>
              <a:rPr lang="en-US" altLang="en-US" sz="1200" b="1" dirty="0">
                <a:solidFill>
                  <a:srgbClr val="002060"/>
                </a:solidFill>
              </a:rPr>
              <a:t>forced output</a:t>
            </a:r>
            <a:r>
              <a:rPr lang="en-US" altLang="en-US" sz="1200" dirty="0">
                <a:solidFill>
                  <a:srgbClr val="002060"/>
                </a:solidFill>
              </a:rPr>
              <a:t> </a:t>
            </a:r>
            <a:r>
              <a:rPr lang="en-US" altLang="en-US" sz="1200" dirty="0"/>
              <a:t>of blocks for the purpose of recovery (more in Chapter 19)</a:t>
            </a:r>
          </a:p>
          <a:p>
            <a:r>
              <a:rPr lang="en-US" altLang="en-US" sz="1200" b="1" dirty="0">
                <a:solidFill>
                  <a:srgbClr val="002060"/>
                </a:solidFill>
              </a:rPr>
              <a:t>Nonvolatile write buffers</a:t>
            </a:r>
            <a:r>
              <a:rPr lang="en-US" altLang="en-US" sz="1200" dirty="0">
                <a:solidFill>
                  <a:srgbClr val="002060"/>
                </a:solidFill>
              </a:rPr>
              <a:t> </a:t>
            </a:r>
            <a:r>
              <a:rPr lang="en-US" altLang="en-US" sz="1200" dirty="0"/>
              <a:t>speed up disk writes by writing blocks to a non-volatile RAM or flash buffer immediately</a:t>
            </a:r>
          </a:p>
          <a:p>
            <a:pPr lvl="1"/>
            <a:r>
              <a:rPr lang="en-US" altLang="en-US" sz="1200" i="1" dirty="0"/>
              <a:t>Writes can be reordered to minimize disk arm movement</a:t>
            </a:r>
          </a:p>
          <a:p>
            <a:r>
              <a:rPr lang="en-US" altLang="en-US" sz="1200" b="1" dirty="0">
                <a:solidFill>
                  <a:srgbClr val="002060"/>
                </a:solidFill>
              </a:rPr>
              <a:t>Log disk</a:t>
            </a:r>
            <a:r>
              <a:rPr lang="en-US" altLang="en-US" sz="1200" dirty="0">
                <a:solidFill>
                  <a:srgbClr val="002060"/>
                </a:solidFill>
              </a:rPr>
              <a:t> </a:t>
            </a:r>
            <a:r>
              <a:rPr lang="en-US" altLang="en-US" sz="1200" dirty="0"/>
              <a:t>– a disk devoted to writing a sequential log of block updates</a:t>
            </a:r>
          </a:p>
          <a:p>
            <a:pPr lvl="1"/>
            <a:r>
              <a:rPr lang="en-US" altLang="en-US" sz="1200" dirty="0"/>
              <a:t> Used exactly like nonvolatile RAM</a:t>
            </a:r>
          </a:p>
          <a:p>
            <a:pPr lvl="2"/>
            <a:r>
              <a:rPr lang="en-US" altLang="en-US" sz="1200" dirty="0"/>
              <a:t>Write to log disk is very fast since no seeks are required</a:t>
            </a:r>
          </a:p>
          <a:p>
            <a:r>
              <a:rPr lang="en-US" altLang="en-US" sz="1200" b="1" dirty="0">
                <a:solidFill>
                  <a:srgbClr val="002060"/>
                </a:solidFill>
              </a:rPr>
              <a:t>Journaling file systems </a:t>
            </a:r>
            <a:r>
              <a:rPr lang="en-US" altLang="en-US" sz="1200" dirty="0"/>
              <a:t>write data in-order to NV-RAM or log disk</a:t>
            </a:r>
            <a:endParaRPr lang="en-US" altLang="en-US" sz="1200" b="1" dirty="0">
              <a:solidFill>
                <a:schemeClr val="tx2"/>
              </a:solidFill>
            </a:endParaRPr>
          </a:p>
          <a:p>
            <a:pPr lvl="1"/>
            <a:r>
              <a:rPr lang="en-US" altLang="en-US" sz="1200" dirty="0"/>
              <a:t>Reordering without journaling: risk of corruption of file system data</a:t>
            </a:r>
          </a:p>
        </p:txBody>
      </p:sp>
    </p:spTree>
    <p:extLst>
      <p:ext uri="{BB962C8B-B14F-4D97-AF65-F5344CB8AC3E}">
        <p14:creationId xmlns:p14="http://schemas.microsoft.com/office/powerpoint/2010/main" val="590209159"/>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Contents</a:t>
            </a:r>
            <a:endParaRPr lang="en-US" altLang="en-US" sz="1600" i="1" dirty="0">
              <a:solidFill>
                <a:schemeClr val="bg1"/>
              </a:solidFill>
            </a:endParaRPr>
          </a:p>
        </p:txBody>
      </p:sp>
      <p:sp>
        <p:nvSpPr>
          <p:cNvPr id="2" name="TextBox 9">
            <a:extLst>
              <a:ext uri="{FF2B5EF4-FFF2-40B4-BE49-F238E27FC236}">
                <a16:creationId xmlns:a16="http://schemas.microsoft.com/office/drawing/2014/main" id="{3F497862-8F29-41F6-2964-077EC35851CC}"/>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2</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W4111_002_2023_1 -  Lecture 9: Module II, NoSQL, Graph DBs		© Donald F. Ferguson, 2023</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031211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D13E372D-134B-CE43-ABAA-2BA34847DB7F}"/>
              </a:ext>
            </a:extLst>
          </p:cNvPr>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800" i="1" dirty="0">
                <a:solidFill>
                  <a:prstClr val="white"/>
                </a:solidFill>
              </a:rPr>
              <a:t>Indexes</a:t>
            </a:r>
            <a:endPar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2" name="TextBox 9">
            <a:extLst>
              <a:ext uri="{FF2B5EF4-FFF2-40B4-BE49-F238E27FC236}">
                <a16:creationId xmlns:a16="http://schemas.microsoft.com/office/drawing/2014/main" id="{675035C5-3C9A-E328-369D-DBC0D30271E4}"/>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20</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W4111_002_2023_1 -  Lecture 9: Module II, NoSQL, Graph DBs		© Donald F. Ferguson, 2023</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3382746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Rectangle 2">
            <a:extLst>
              <a:ext uri="{FF2B5EF4-FFF2-40B4-BE49-F238E27FC236}">
                <a16:creationId xmlns:a16="http://schemas.microsoft.com/office/drawing/2014/main" id="{F3BCB465-833C-46CA-9A94-74540559D134}"/>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Basic Concepts</a:t>
            </a:r>
          </a:p>
        </p:txBody>
      </p:sp>
      <p:sp>
        <p:nvSpPr>
          <p:cNvPr id="9219" name="Rectangle 3">
            <a:extLst>
              <a:ext uri="{FF2B5EF4-FFF2-40B4-BE49-F238E27FC236}">
                <a16:creationId xmlns:a16="http://schemas.microsoft.com/office/drawing/2014/main" id="{21872072-543E-4407-92E7-BD753A24D6EA}"/>
              </a:ext>
            </a:extLst>
          </p:cNvPr>
          <p:cNvSpPr>
            <a:spLocks noGrp="1" noChangeArrowheads="1"/>
          </p:cNvSpPr>
          <p:nvPr>
            <p:ph type="body" idx="1"/>
          </p:nvPr>
        </p:nvSpPr>
        <p:spPr>
          <a:xfrm>
            <a:off x="1782193" y="851298"/>
            <a:ext cx="5586273" cy="3902869"/>
          </a:xfrm>
        </p:spPr>
        <p:txBody>
          <a:bodyPr/>
          <a:lstStyle/>
          <a:p>
            <a:r>
              <a:rPr lang="en-US" altLang="en-US" dirty="0"/>
              <a:t>Indexing mechanisms used to speed up access to desired data.</a:t>
            </a:r>
          </a:p>
          <a:p>
            <a:pPr lvl="1"/>
            <a:r>
              <a:rPr lang="en-US" altLang="en-US" dirty="0"/>
              <a:t>E.g., author catalog in library</a:t>
            </a:r>
          </a:p>
          <a:p>
            <a:r>
              <a:rPr lang="en-US" altLang="en-US" b="1" dirty="0">
                <a:solidFill>
                  <a:srgbClr val="002060"/>
                </a:solidFill>
              </a:rPr>
              <a:t>Search Key</a:t>
            </a:r>
            <a:r>
              <a:rPr lang="en-US" altLang="en-US" dirty="0">
                <a:solidFill>
                  <a:srgbClr val="002060"/>
                </a:solidFill>
              </a:rPr>
              <a:t> </a:t>
            </a:r>
            <a:r>
              <a:rPr lang="en-US" altLang="en-US" dirty="0"/>
              <a:t>- attribute to set of attributes used to look up records in a file.</a:t>
            </a:r>
          </a:p>
          <a:p>
            <a:r>
              <a:rPr lang="en-US" altLang="en-US" dirty="0"/>
              <a:t>An </a:t>
            </a:r>
            <a:r>
              <a:rPr lang="en-US" altLang="en-US" b="1" dirty="0">
                <a:solidFill>
                  <a:srgbClr val="002060"/>
                </a:solidFill>
              </a:rPr>
              <a:t>index file </a:t>
            </a:r>
            <a:r>
              <a:rPr lang="en-US" altLang="en-US" dirty="0"/>
              <a:t>consists of records (called </a:t>
            </a:r>
            <a:r>
              <a:rPr lang="en-US" altLang="en-US" b="1" dirty="0">
                <a:solidFill>
                  <a:srgbClr val="002060"/>
                </a:solidFill>
              </a:rPr>
              <a:t>index entries</a:t>
            </a:r>
            <a:r>
              <a:rPr lang="en-US" altLang="en-US" dirty="0"/>
              <a:t>) of the form</a:t>
            </a:r>
            <a:br>
              <a:rPr lang="en-US" altLang="en-US" dirty="0"/>
            </a:br>
            <a:br>
              <a:rPr lang="en-US" altLang="en-US" dirty="0"/>
            </a:br>
            <a:endParaRPr lang="en-US" altLang="en-US" dirty="0"/>
          </a:p>
          <a:p>
            <a:r>
              <a:rPr lang="en-US" altLang="en-US" dirty="0"/>
              <a:t>Index files are typically much smaller than the original file </a:t>
            </a:r>
          </a:p>
          <a:p>
            <a:r>
              <a:rPr lang="en-US" altLang="en-US" dirty="0"/>
              <a:t>Two basic kinds of indices:</a:t>
            </a:r>
          </a:p>
          <a:p>
            <a:pPr lvl="1"/>
            <a:r>
              <a:rPr lang="en-US" altLang="en-US" b="1" dirty="0"/>
              <a:t>Ordered indices:  </a:t>
            </a:r>
            <a:r>
              <a:rPr lang="en-US" altLang="en-US" dirty="0"/>
              <a:t>search keys are stored in sorted order</a:t>
            </a:r>
          </a:p>
          <a:p>
            <a:pPr lvl="1"/>
            <a:r>
              <a:rPr lang="en-US" altLang="en-US" b="1" dirty="0"/>
              <a:t>Hash indices:</a:t>
            </a:r>
            <a:r>
              <a:rPr lang="en-US" altLang="en-US" dirty="0"/>
              <a:t>  search keys are distributed uniformly across </a:t>
            </a:r>
            <a:r>
              <a:rPr lang="ja-JP" altLang="en-US" dirty="0"/>
              <a:t>“</a:t>
            </a:r>
            <a:r>
              <a:rPr lang="en-US" altLang="ja-JP" dirty="0"/>
              <a:t>buckets</a:t>
            </a:r>
            <a:r>
              <a:rPr lang="ja-JP" altLang="en-US" dirty="0"/>
              <a:t>”</a:t>
            </a:r>
            <a:r>
              <a:rPr lang="en-US" altLang="ja-JP" dirty="0"/>
              <a:t> using a </a:t>
            </a:r>
            <a:r>
              <a:rPr lang="ja-JP" altLang="en-US" dirty="0"/>
              <a:t>“</a:t>
            </a:r>
            <a:r>
              <a:rPr lang="en-US" altLang="ja-JP" dirty="0"/>
              <a:t>hash function</a:t>
            </a:r>
            <a:r>
              <a:rPr lang="ja-JP" altLang="en-US" dirty="0"/>
              <a:t>”</a:t>
            </a:r>
            <a:r>
              <a:rPr lang="en-US" altLang="ja-JP" dirty="0"/>
              <a:t>. </a:t>
            </a:r>
            <a:endParaRPr lang="en-US" altLang="en-US" dirty="0"/>
          </a:p>
        </p:txBody>
      </p:sp>
      <p:sp>
        <p:nvSpPr>
          <p:cNvPr id="9220" name="Rectangle 4">
            <a:extLst>
              <a:ext uri="{FF2B5EF4-FFF2-40B4-BE49-F238E27FC236}">
                <a16:creationId xmlns:a16="http://schemas.microsoft.com/office/drawing/2014/main" id="{16F06304-6B39-487A-8AC9-A9EBD9D3B4F8}"/>
              </a:ext>
            </a:extLst>
          </p:cNvPr>
          <p:cNvSpPr>
            <a:spLocks noChangeArrowheads="1"/>
          </p:cNvSpPr>
          <p:nvPr/>
        </p:nvSpPr>
        <p:spPr bwMode="auto">
          <a:xfrm>
            <a:off x="2923412" y="2134978"/>
            <a:ext cx="1129904" cy="288131"/>
          </a:xfrm>
          <a:prstGeom prst="rect">
            <a:avLst/>
          </a:prstGeom>
          <a:solidFill>
            <a:schemeClr val="accent1"/>
          </a:solidFill>
          <a:ln w="9525">
            <a:solidFill>
              <a:schemeClr val="tx1"/>
            </a:solidFill>
            <a:miter lim="800000"/>
            <a:headEnd/>
            <a:tailEnd/>
          </a:ln>
        </p:spPr>
        <p:txBody>
          <a:bodyPr wrap="none" anchor="ctr"/>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 typeface="Monotype Sorts" pitchFamily="-65" charset="2"/>
              <a:buNone/>
              <a:tabLst/>
              <a:defRPr/>
            </a:pPr>
            <a:r>
              <a:rPr kumimoji="0" lang="en-US" altLang="en-US" sz="135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search-key</a:t>
            </a:r>
          </a:p>
        </p:txBody>
      </p:sp>
      <p:sp>
        <p:nvSpPr>
          <p:cNvPr id="9221" name="Rectangle 5">
            <a:extLst>
              <a:ext uri="{FF2B5EF4-FFF2-40B4-BE49-F238E27FC236}">
                <a16:creationId xmlns:a16="http://schemas.microsoft.com/office/drawing/2014/main" id="{680F23AC-7EEA-420A-A744-1154880804FB}"/>
              </a:ext>
            </a:extLst>
          </p:cNvPr>
          <p:cNvSpPr>
            <a:spLocks noChangeArrowheads="1"/>
          </p:cNvSpPr>
          <p:nvPr/>
        </p:nvSpPr>
        <p:spPr bwMode="auto">
          <a:xfrm>
            <a:off x="4053316" y="2134979"/>
            <a:ext cx="888206" cy="288131"/>
          </a:xfrm>
          <a:prstGeom prst="rect">
            <a:avLst/>
          </a:prstGeom>
          <a:solidFill>
            <a:schemeClr val="accent1"/>
          </a:solidFill>
          <a:ln w="9525">
            <a:solidFill>
              <a:schemeClr val="tx1"/>
            </a:solidFill>
            <a:miter lim="800000"/>
            <a:headEnd/>
            <a:tailEnd/>
          </a:ln>
        </p:spPr>
        <p:txBody>
          <a:bodyPr wrap="none" anchor="ctr"/>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marL="0" marR="0" lvl="0" indent="0" algn="ctr" defTabSz="685800" rtl="0" eaLnBrk="0" fontAlgn="base" latinLnBrk="0" hangingPunct="0">
              <a:lnSpc>
                <a:spcPct val="100000"/>
              </a:lnSpc>
              <a:spcBef>
                <a:spcPct val="0"/>
              </a:spcBef>
              <a:spcAft>
                <a:spcPct val="0"/>
              </a:spcAft>
              <a:buClrTx/>
              <a:buSzTx/>
              <a:buFont typeface="Monotype Sorts" pitchFamily="-65" charset="2"/>
              <a:buNone/>
              <a:tabLst/>
              <a:defRPr/>
            </a:pPr>
            <a:r>
              <a:rPr kumimoji="0" lang="en-US" altLang="en-US" sz="135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pointer</a:t>
            </a:r>
          </a:p>
        </p:txBody>
      </p:sp>
    </p:spTree>
    <p:extLst>
      <p:ext uri="{BB962C8B-B14F-4D97-AF65-F5344CB8AC3E}">
        <p14:creationId xmlns:p14="http://schemas.microsoft.com/office/powerpoint/2010/main" val="11874272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Rectangle 2">
            <a:extLst>
              <a:ext uri="{FF2B5EF4-FFF2-40B4-BE49-F238E27FC236}">
                <a16:creationId xmlns:a16="http://schemas.microsoft.com/office/drawing/2014/main" id="{A471252C-098C-486A-8E72-7C38AC42B3C3}"/>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Ordered Indices</a:t>
            </a:r>
          </a:p>
        </p:txBody>
      </p:sp>
      <p:sp>
        <p:nvSpPr>
          <p:cNvPr id="1103875" name="Rectangle 3">
            <a:extLst>
              <a:ext uri="{FF2B5EF4-FFF2-40B4-BE49-F238E27FC236}">
                <a16:creationId xmlns:a16="http://schemas.microsoft.com/office/drawing/2014/main" id="{9A931772-41AD-40F7-93E4-14F5D2068315}"/>
              </a:ext>
            </a:extLst>
          </p:cNvPr>
          <p:cNvSpPr>
            <a:spLocks noGrp="1" noChangeArrowheads="1"/>
          </p:cNvSpPr>
          <p:nvPr>
            <p:ph type="body" idx="1"/>
          </p:nvPr>
        </p:nvSpPr>
        <p:spPr>
          <a:xfrm>
            <a:off x="1775535" y="877109"/>
            <a:ext cx="5592932" cy="3657600"/>
          </a:xfrm>
        </p:spPr>
        <p:txBody>
          <a:bodyPr/>
          <a:lstStyle/>
          <a:p>
            <a:r>
              <a:rPr lang="en-US" altLang="en-US" dirty="0"/>
              <a:t>In an </a:t>
            </a:r>
            <a:r>
              <a:rPr lang="en-US" altLang="en-US" b="1" dirty="0">
                <a:solidFill>
                  <a:srgbClr val="002060"/>
                </a:solidFill>
              </a:rPr>
              <a:t>ordered index</a:t>
            </a:r>
            <a:r>
              <a:rPr lang="en-US" altLang="en-US" b="1" dirty="0"/>
              <a:t>, </a:t>
            </a:r>
            <a:r>
              <a:rPr lang="en-US" altLang="en-US" dirty="0"/>
              <a:t>index entries are stored sorted on the search key value.  </a:t>
            </a:r>
          </a:p>
          <a:p>
            <a:r>
              <a:rPr lang="en-US" altLang="en-US" b="1" dirty="0">
                <a:solidFill>
                  <a:srgbClr val="002060"/>
                </a:solidFill>
              </a:rPr>
              <a:t>Clustering index</a:t>
            </a:r>
            <a:r>
              <a:rPr lang="en-US" altLang="en-US" b="1" dirty="0"/>
              <a:t>: </a:t>
            </a:r>
            <a:r>
              <a:rPr lang="en-US" altLang="en-US" dirty="0"/>
              <a:t>in a sequentially ordered file, the index whose search key specifies the sequential order of the file.</a:t>
            </a:r>
          </a:p>
          <a:p>
            <a:pPr lvl="1"/>
            <a:r>
              <a:rPr lang="en-US" altLang="en-US" dirty="0"/>
              <a:t>Also called </a:t>
            </a:r>
            <a:r>
              <a:rPr lang="en-US" altLang="en-US" b="1" dirty="0">
                <a:solidFill>
                  <a:srgbClr val="002060"/>
                </a:solidFill>
              </a:rPr>
              <a:t>primary index</a:t>
            </a:r>
            <a:endParaRPr lang="en-US" altLang="en-US" dirty="0">
              <a:solidFill>
                <a:srgbClr val="002060"/>
              </a:solidFill>
            </a:endParaRPr>
          </a:p>
          <a:p>
            <a:pPr lvl="1"/>
            <a:r>
              <a:rPr lang="en-US" altLang="en-US" dirty="0"/>
              <a:t>The search key of a primary index is usually but not necessarily the primary key.</a:t>
            </a:r>
          </a:p>
          <a:p>
            <a:r>
              <a:rPr lang="en-US" altLang="en-US" b="1" dirty="0">
                <a:solidFill>
                  <a:srgbClr val="002060"/>
                </a:solidFill>
              </a:rPr>
              <a:t>Secondary index</a:t>
            </a:r>
            <a:r>
              <a:rPr lang="en-US" altLang="en-US" dirty="0"/>
              <a:t>:</a:t>
            </a:r>
            <a:r>
              <a:rPr lang="en-US" altLang="en-US" b="1" dirty="0"/>
              <a:t> </a:t>
            </a:r>
            <a:r>
              <a:rPr lang="en-US" altLang="en-US" dirty="0"/>
              <a:t>an index whose search key specifies an order different from the sequential order of the file.  Also called </a:t>
            </a:r>
            <a:br>
              <a:rPr lang="en-US" altLang="en-US" dirty="0"/>
            </a:br>
            <a:r>
              <a:rPr lang="en-US" altLang="en-US" b="1" dirty="0" err="1">
                <a:solidFill>
                  <a:srgbClr val="002060"/>
                </a:solidFill>
              </a:rPr>
              <a:t>nonclustering</a:t>
            </a:r>
            <a:r>
              <a:rPr lang="en-US" altLang="en-US" b="1" dirty="0">
                <a:solidFill>
                  <a:srgbClr val="002060"/>
                </a:solidFill>
              </a:rPr>
              <a:t> index</a:t>
            </a:r>
            <a:r>
              <a:rPr lang="en-US" altLang="en-US" b="1" dirty="0"/>
              <a:t>.</a:t>
            </a:r>
            <a:endParaRPr lang="en-US" altLang="en-US" dirty="0"/>
          </a:p>
          <a:p>
            <a:r>
              <a:rPr lang="en-US" altLang="en-US" b="1" dirty="0">
                <a:solidFill>
                  <a:srgbClr val="002060"/>
                </a:solidFill>
              </a:rPr>
              <a:t>Index-sequential file</a:t>
            </a:r>
            <a:r>
              <a:rPr lang="en-US" altLang="en-US" b="1" dirty="0"/>
              <a:t>:</a:t>
            </a:r>
            <a:r>
              <a:rPr lang="en-US" altLang="en-US" dirty="0"/>
              <a:t> sequential file ordered on a search key, with a clustering index on the search key.</a:t>
            </a:r>
          </a:p>
        </p:txBody>
      </p:sp>
    </p:spTree>
    <p:extLst>
      <p:ext uri="{BB962C8B-B14F-4D97-AF65-F5344CB8AC3E}">
        <p14:creationId xmlns:p14="http://schemas.microsoft.com/office/powerpoint/2010/main" val="8976262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1103875">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103875">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03875">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03875">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103875">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10387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Rectangle 2">
            <a:extLst>
              <a:ext uri="{FF2B5EF4-FFF2-40B4-BE49-F238E27FC236}">
                <a16:creationId xmlns:a16="http://schemas.microsoft.com/office/drawing/2014/main" id="{69C9745A-37B7-4F0E-A3B3-2DAF58FB2FD8}"/>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Dense Index Files</a:t>
            </a:r>
          </a:p>
        </p:txBody>
      </p:sp>
      <p:sp>
        <p:nvSpPr>
          <p:cNvPr id="15363" name="Rectangle 3">
            <a:extLst>
              <a:ext uri="{FF2B5EF4-FFF2-40B4-BE49-F238E27FC236}">
                <a16:creationId xmlns:a16="http://schemas.microsoft.com/office/drawing/2014/main" id="{BAF8129C-3EED-4426-9DD8-3F433D6DF7D4}"/>
              </a:ext>
            </a:extLst>
          </p:cNvPr>
          <p:cNvSpPr>
            <a:spLocks noGrp="1" noChangeArrowheads="1"/>
          </p:cNvSpPr>
          <p:nvPr>
            <p:ph type="body" idx="1"/>
          </p:nvPr>
        </p:nvSpPr>
        <p:spPr>
          <a:xfrm>
            <a:off x="1753792" y="820341"/>
            <a:ext cx="5745956" cy="873919"/>
          </a:xfrm>
        </p:spPr>
        <p:txBody>
          <a:bodyPr/>
          <a:lstStyle/>
          <a:p>
            <a:r>
              <a:rPr lang="en-US" altLang="en-US" b="1" dirty="0">
                <a:solidFill>
                  <a:srgbClr val="002060"/>
                </a:solidFill>
              </a:rPr>
              <a:t>Dense index</a:t>
            </a:r>
            <a:r>
              <a:rPr lang="en-US" altLang="en-US" dirty="0">
                <a:solidFill>
                  <a:srgbClr val="002060"/>
                </a:solidFill>
              </a:rPr>
              <a:t> </a:t>
            </a:r>
            <a:r>
              <a:rPr lang="en-US" altLang="en-US" dirty="0"/>
              <a:t>— Index record appears for every search-key value in the file. </a:t>
            </a:r>
          </a:p>
          <a:p>
            <a:r>
              <a:rPr lang="en-US" altLang="en-US" dirty="0"/>
              <a:t>E.g. index on </a:t>
            </a:r>
            <a:r>
              <a:rPr lang="en-US" altLang="en-US" i="1" dirty="0"/>
              <a:t>ID</a:t>
            </a:r>
            <a:r>
              <a:rPr lang="en-US" altLang="en-US" dirty="0"/>
              <a:t> attribute of </a:t>
            </a:r>
            <a:r>
              <a:rPr lang="en-US" altLang="en-US" i="1" dirty="0"/>
              <a:t>instructor</a:t>
            </a:r>
            <a:r>
              <a:rPr lang="en-US" altLang="en-US" dirty="0"/>
              <a:t> relation </a:t>
            </a:r>
          </a:p>
        </p:txBody>
      </p:sp>
      <p:pic>
        <p:nvPicPr>
          <p:cNvPr id="15364" name="Picture 8">
            <a:extLst>
              <a:ext uri="{FF2B5EF4-FFF2-40B4-BE49-F238E27FC236}">
                <a16:creationId xmlns:a16="http://schemas.microsoft.com/office/drawing/2014/main" id="{710620EF-3A3A-4679-B2D8-8E62EC03AE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6028" y="1717827"/>
            <a:ext cx="5025628" cy="2441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162838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9394" name="Rectangle 2">
            <a:extLst>
              <a:ext uri="{FF2B5EF4-FFF2-40B4-BE49-F238E27FC236}">
                <a16:creationId xmlns:a16="http://schemas.microsoft.com/office/drawing/2014/main" id="{A0AC463D-5BF0-4013-9522-A5AD19E7A614}"/>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Dense Index Files (Cont.)</a:t>
            </a:r>
          </a:p>
        </p:txBody>
      </p:sp>
      <p:sp>
        <p:nvSpPr>
          <p:cNvPr id="17411" name="Rectangle 3">
            <a:extLst>
              <a:ext uri="{FF2B5EF4-FFF2-40B4-BE49-F238E27FC236}">
                <a16:creationId xmlns:a16="http://schemas.microsoft.com/office/drawing/2014/main" id="{972A41FD-6D01-4D50-86B9-6E628B8C7744}"/>
              </a:ext>
            </a:extLst>
          </p:cNvPr>
          <p:cNvSpPr>
            <a:spLocks noGrp="1" noChangeArrowheads="1"/>
          </p:cNvSpPr>
          <p:nvPr>
            <p:ph type="body" idx="1"/>
          </p:nvPr>
        </p:nvSpPr>
        <p:spPr>
          <a:xfrm>
            <a:off x="1753792" y="820342"/>
            <a:ext cx="5745956" cy="725090"/>
          </a:xfrm>
        </p:spPr>
        <p:txBody>
          <a:bodyPr/>
          <a:lstStyle/>
          <a:p>
            <a:r>
              <a:rPr lang="en-US" altLang="en-US" dirty="0"/>
              <a:t>Dense index on </a:t>
            </a:r>
            <a:r>
              <a:rPr lang="en-US" altLang="en-US" i="1" dirty="0"/>
              <a:t>dept_name</a:t>
            </a:r>
            <a:r>
              <a:rPr lang="en-US" altLang="en-US" dirty="0"/>
              <a:t>, with </a:t>
            </a:r>
            <a:r>
              <a:rPr lang="en-US" altLang="en-US" i="1" dirty="0"/>
              <a:t>instructor </a:t>
            </a:r>
            <a:r>
              <a:rPr lang="en-US" altLang="en-US" dirty="0"/>
              <a:t>file sorted on </a:t>
            </a:r>
            <a:r>
              <a:rPr lang="en-US" altLang="en-US" i="1" dirty="0"/>
              <a:t>dept_name</a:t>
            </a:r>
            <a:endParaRPr lang="en-US" altLang="en-US" dirty="0"/>
          </a:p>
        </p:txBody>
      </p:sp>
      <p:pic>
        <p:nvPicPr>
          <p:cNvPr id="17412" name="Picture 7">
            <a:extLst>
              <a:ext uri="{FF2B5EF4-FFF2-40B4-BE49-F238E27FC236}">
                <a16:creationId xmlns:a16="http://schemas.microsoft.com/office/drawing/2014/main" id="{6206C307-EB8B-44EE-BC03-F42F67E293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78850" y="1254125"/>
            <a:ext cx="5311379" cy="2208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033590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Rectangle 2">
            <a:extLst>
              <a:ext uri="{FF2B5EF4-FFF2-40B4-BE49-F238E27FC236}">
                <a16:creationId xmlns:a16="http://schemas.microsoft.com/office/drawing/2014/main" id="{D16DB98C-5073-42B4-BF88-0C454293884F}"/>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Sparse Index Files</a:t>
            </a:r>
          </a:p>
        </p:txBody>
      </p:sp>
      <p:sp>
        <p:nvSpPr>
          <p:cNvPr id="19459" name="Rectangle 3">
            <a:extLst>
              <a:ext uri="{FF2B5EF4-FFF2-40B4-BE49-F238E27FC236}">
                <a16:creationId xmlns:a16="http://schemas.microsoft.com/office/drawing/2014/main" id="{AEC30A03-5B48-4877-BFDE-46B4DC9354F2}"/>
              </a:ext>
            </a:extLst>
          </p:cNvPr>
          <p:cNvSpPr>
            <a:spLocks noGrp="1" noChangeArrowheads="1"/>
          </p:cNvSpPr>
          <p:nvPr>
            <p:ph type="body" idx="1"/>
          </p:nvPr>
        </p:nvSpPr>
        <p:spPr>
          <a:xfrm>
            <a:off x="1753792" y="820341"/>
            <a:ext cx="5574506" cy="1871663"/>
          </a:xfrm>
        </p:spPr>
        <p:txBody>
          <a:bodyPr/>
          <a:lstStyle/>
          <a:p>
            <a:r>
              <a:rPr lang="en-US" altLang="en-US" b="1" dirty="0">
                <a:solidFill>
                  <a:srgbClr val="002060"/>
                </a:solidFill>
              </a:rPr>
              <a:t>Sparse Index</a:t>
            </a:r>
            <a:r>
              <a:rPr lang="en-US" altLang="en-US" dirty="0"/>
              <a:t>:  contains index records for only some search-key values.</a:t>
            </a:r>
          </a:p>
          <a:p>
            <a:pPr lvl="1"/>
            <a:r>
              <a:rPr lang="en-US" altLang="en-US" dirty="0"/>
              <a:t>Applicable when records are sequentially ordered on search-key</a:t>
            </a:r>
          </a:p>
          <a:p>
            <a:r>
              <a:rPr lang="en-US" altLang="en-US" dirty="0"/>
              <a:t>To locate a record with search-key value </a:t>
            </a:r>
            <a:r>
              <a:rPr lang="en-US" altLang="en-US" i="1" dirty="0"/>
              <a:t>K</a:t>
            </a:r>
            <a:r>
              <a:rPr lang="en-US" altLang="en-US" dirty="0"/>
              <a:t> we:</a:t>
            </a:r>
          </a:p>
          <a:p>
            <a:pPr lvl="1"/>
            <a:r>
              <a:rPr lang="en-US" altLang="en-US" dirty="0"/>
              <a:t>Find index record with largest search-key value &lt; </a:t>
            </a:r>
            <a:r>
              <a:rPr lang="en-US" altLang="en-US" i="1" dirty="0"/>
              <a:t>K</a:t>
            </a:r>
            <a:endParaRPr lang="en-US" altLang="en-US" dirty="0"/>
          </a:p>
          <a:p>
            <a:pPr lvl="1"/>
            <a:r>
              <a:rPr lang="en-US" altLang="en-US" dirty="0"/>
              <a:t>Search file sequentially starting at the record to which the index record points</a:t>
            </a:r>
          </a:p>
        </p:txBody>
      </p:sp>
      <p:pic>
        <p:nvPicPr>
          <p:cNvPr id="19460" name="Picture 7">
            <a:extLst>
              <a:ext uri="{FF2B5EF4-FFF2-40B4-BE49-F238E27FC236}">
                <a16:creationId xmlns:a16="http://schemas.microsoft.com/office/drawing/2014/main" id="{4CA72F48-2A38-43A9-866F-F0DC188821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6241" y="2616992"/>
            <a:ext cx="4558949" cy="2097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741A1B1C-C3DC-194A-ACAD-109765FC895B}"/>
              </a:ext>
            </a:extLst>
          </p:cNvPr>
          <p:cNvSpPr/>
          <p:nvPr/>
        </p:nvSpPr>
        <p:spPr bwMode="auto">
          <a:xfrm>
            <a:off x="4114800" y="2616992"/>
            <a:ext cx="2743200" cy="640558"/>
          </a:xfrm>
          <a:prstGeom prst="rect">
            <a:avLst/>
          </a:prstGeom>
          <a:noFill/>
          <a:ln w="38100" cap="flat" cmpd="sng" algn="ctr">
            <a:solidFill>
              <a:schemeClr val="tx2"/>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Helvetica" charset="0"/>
              <a:ea typeface="ＭＳ Ｐゴシック" charset="-128"/>
              <a:cs typeface="+mn-cs"/>
            </a:endParaRPr>
          </a:p>
        </p:txBody>
      </p:sp>
      <p:sp>
        <p:nvSpPr>
          <p:cNvPr id="6" name="Rectangle 5">
            <a:extLst>
              <a:ext uri="{FF2B5EF4-FFF2-40B4-BE49-F238E27FC236}">
                <a16:creationId xmlns:a16="http://schemas.microsoft.com/office/drawing/2014/main" id="{2CDD37C5-58AB-774C-9104-31D62AC5C189}"/>
              </a:ext>
            </a:extLst>
          </p:cNvPr>
          <p:cNvSpPr/>
          <p:nvPr/>
        </p:nvSpPr>
        <p:spPr bwMode="auto">
          <a:xfrm>
            <a:off x="4114800" y="3302792"/>
            <a:ext cx="2743200" cy="640558"/>
          </a:xfrm>
          <a:prstGeom prst="rect">
            <a:avLst/>
          </a:prstGeom>
          <a:noFill/>
          <a:ln w="38100" cap="flat" cmpd="sng" algn="ctr">
            <a:solidFill>
              <a:schemeClr val="tx2"/>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Helvetica" charset="0"/>
              <a:ea typeface="ＭＳ Ｐゴシック" charset="-128"/>
              <a:cs typeface="+mn-cs"/>
            </a:endParaRPr>
          </a:p>
        </p:txBody>
      </p:sp>
      <p:sp>
        <p:nvSpPr>
          <p:cNvPr id="7" name="Rectangle 6">
            <a:extLst>
              <a:ext uri="{FF2B5EF4-FFF2-40B4-BE49-F238E27FC236}">
                <a16:creationId xmlns:a16="http://schemas.microsoft.com/office/drawing/2014/main" id="{C49E7513-6AEC-F94D-9219-17A433A11AD2}"/>
              </a:ext>
            </a:extLst>
          </p:cNvPr>
          <p:cNvSpPr/>
          <p:nvPr/>
        </p:nvSpPr>
        <p:spPr bwMode="auto">
          <a:xfrm>
            <a:off x="4114800" y="3986209"/>
            <a:ext cx="2743200" cy="640558"/>
          </a:xfrm>
          <a:prstGeom prst="rect">
            <a:avLst/>
          </a:prstGeom>
          <a:noFill/>
          <a:ln w="38100" cap="flat" cmpd="sng" algn="ctr">
            <a:solidFill>
              <a:schemeClr val="tx2"/>
            </a:solidFill>
            <a:prstDash val="solid"/>
            <a:round/>
            <a:headEnd type="none" w="med" len="med"/>
            <a:tailEnd type="none" w="med" len="med"/>
          </a:ln>
          <a:effectLst/>
        </p:spPr>
        <p:txBody>
          <a:bodyPr vert="horz" wrap="non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Helvetica" charset="0"/>
              <a:ea typeface="ＭＳ Ｐゴシック" charset="-128"/>
              <a:cs typeface="+mn-cs"/>
            </a:endParaRPr>
          </a:p>
        </p:txBody>
      </p:sp>
    </p:spTree>
    <p:extLst>
      <p:ext uri="{BB962C8B-B14F-4D97-AF65-F5344CB8AC3E}">
        <p14:creationId xmlns:p14="http://schemas.microsoft.com/office/powerpoint/2010/main" val="14380627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490" name="Rectangle 2">
            <a:extLst>
              <a:ext uri="{FF2B5EF4-FFF2-40B4-BE49-F238E27FC236}">
                <a16:creationId xmlns:a16="http://schemas.microsoft.com/office/drawing/2014/main" id="{24121C46-A7F8-4C85-B0FA-844931DCBE37}"/>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Sparse Index Files (Cont.)</a:t>
            </a:r>
          </a:p>
        </p:txBody>
      </p:sp>
      <p:sp>
        <p:nvSpPr>
          <p:cNvPr id="21507" name="Rectangle 3">
            <a:extLst>
              <a:ext uri="{FF2B5EF4-FFF2-40B4-BE49-F238E27FC236}">
                <a16:creationId xmlns:a16="http://schemas.microsoft.com/office/drawing/2014/main" id="{1497FC95-73F7-4D82-B58B-073729F719AC}"/>
              </a:ext>
            </a:extLst>
          </p:cNvPr>
          <p:cNvSpPr>
            <a:spLocks noGrp="1" noChangeArrowheads="1"/>
          </p:cNvSpPr>
          <p:nvPr>
            <p:ph type="body" idx="1"/>
          </p:nvPr>
        </p:nvSpPr>
        <p:spPr>
          <a:xfrm>
            <a:off x="1788850" y="895353"/>
            <a:ext cx="6212150" cy="3894534"/>
          </a:xfrm>
        </p:spPr>
        <p:txBody>
          <a:bodyPr/>
          <a:lstStyle/>
          <a:p>
            <a:r>
              <a:rPr lang="en-US" altLang="en-US" dirty="0"/>
              <a:t>Compared to dense indices:</a:t>
            </a:r>
          </a:p>
          <a:p>
            <a:pPr lvl="1"/>
            <a:r>
              <a:rPr lang="en-US" altLang="en-US" dirty="0"/>
              <a:t>Less space and less maintenance overhead for insertions and deletions.</a:t>
            </a:r>
          </a:p>
          <a:p>
            <a:pPr lvl="1"/>
            <a:r>
              <a:rPr lang="en-US" altLang="en-US" dirty="0"/>
              <a:t>Generally slower than dense index for locating records.</a:t>
            </a:r>
          </a:p>
          <a:p>
            <a:r>
              <a:rPr lang="en-US" altLang="en-US" b="1" dirty="0"/>
              <a:t>Good tradeoff</a:t>
            </a:r>
            <a:r>
              <a:rPr lang="en-US" altLang="en-US" dirty="0"/>
              <a:t>: </a:t>
            </a:r>
          </a:p>
          <a:p>
            <a:pPr lvl="1"/>
            <a:r>
              <a:rPr lang="en-US" altLang="en-US" dirty="0"/>
              <a:t>for clustered index: sparse index with an index entry for every block in file, corresponding to least search-key value in the block.</a:t>
            </a:r>
            <a:br>
              <a:rPr lang="en-US" altLang="en-US" dirty="0"/>
            </a:br>
            <a:br>
              <a:rPr lang="en-US" altLang="en-US" dirty="0"/>
            </a:br>
            <a:br>
              <a:rPr lang="en-US" altLang="en-US" dirty="0"/>
            </a:br>
            <a:br>
              <a:rPr lang="en-US" altLang="en-US" dirty="0"/>
            </a:br>
            <a:br>
              <a:rPr lang="en-US" altLang="en-US" dirty="0"/>
            </a:br>
            <a:br>
              <a:rPr lang="en-US" altLang="en-US" dirty="0"/>
            </a:br>
            <a:br>
              <a:rPr lang="en-US" altLang="en-US" dirty="0"/>
            </a:br>
            <a:br>
              <a:rPr lang="en-US" altLang="en-US" dirty="0"/>
            </a:br>
            <a:br>
              <a:rPr lang="en-US" altLang="en-US" dirty="0"/>
            </a:br>
            <a:br>
              <a:rPr lang="en-US" altLang="en-US" dirty="0"/>
            </a:br>
            <a:endParaRPr lang="en-US" altLang="en-US" dirty="0"/>
          </a:p>
          <a:p>
            <a:pPr lvl="1"/>
            <a:r>
              <a:rPr lang="en-US" altLang="en-US" dirty="0"/>
              <a:t>For </a:t>
            </a:r>
            <a:r>
              <a:rPr lang="en-US" altLang="en-US" dirty="0" err="1"/>
              <a:t>unclustered</a:t>
            </a:r>
            <a:r>
              <a:rPr lang="en-US" altLang="en-US" dirty="0"/>
              <a:t> index: sparse index on top of dense index (multilevel index)</a:t>
            </a:r>
          </a:p>
        </p:txBody>
      </p:sp>
      <p:grpSp>
        <p:nvGrpSpPr>
          <p:cNvPr id="5" name="Group 4">
            <a:extLst>
              <a:ext uri="{FF2B5EF4-FFF2-40B4-BE49-F238E27FC236}">
                <a16:creationId xmlns:a16="http://schemas.microsoft.com/office/drawing/2014/main" id="{1BDE9D94-E986-4FDA-B2F6-B47DE62C9308}"/>
              </a:ext>
            </a:extLst>
          </p:cNvPr>
          <p:cNvGrpSpPr/>
          <p:nvPr/>
        </p:nvGrpSpPr>
        <p:grpSpPr>
          <a:xfrm>
            <a:off x="3200400" y="2561034"/>
            <a:ext cx="1878304" cy="1679969"/>
            <a:chOff x="2465294" y="3429000"/>
            <a:chExt cx="2782312" cy="2568575"/>
          </a:xfrm>
        </p:grpSpPr>
        <p:pic>
          <p:nvPicPr>
            <p:cNvPr id="3" name="Graphic 2">
              <a:extLst>
                <a:ext uri="{FF2B5EF4-FFF2-40B4-BE49-F238E27FC236}">
                  <a16:creationId xmlns:a16="http://schemas.microsoft.com/office/drawing/2014/main" id="{816BB815-C486-41E2-8B5C-0756C1851E3A}"/>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39022" t="-6" r="-1376" b="53812"/>
            <a:stretch/>
          </p:blipFill>
          <p:spPr>
            <a:xfrm>
              <a:off x="2528392" y="3429000"/>
              <a:ext cx="2719214" cy="2441743"/>
            </a:xfrm>
            <a:prstGeom prst="rect">
              <a:avLst/>
            </a:prstGeom>
          </p:spPr>
        </p:pic>
        <p:sp>
          <p:nvSpPr>
            <p:cNvPr id="4" name="Rectangle 3">
              <a:extLst>
                <a:ext uri="{FF2B5EF4-FFF2-40B4-BE49-F238E27FC236}">
                  <a16:creationId xmlns:a16="http://schemas.microsoft.com/office/drawing/2014/main" id="{1C584757-4F0D-4F53-8610-649ED2931878}"/>
                </a:ext>
              </a:extLst>
            </p:cNvPr>
            <p:cNvSpPr/>
            <p:nvPr/>
          </p:nvSpPr>
          <p:spPr bwMode="auto">
            <a:xfrm>
              <a:off x="2465294" y="4649871"/>
              <a:ext cx="1147482" cy="1220872"/>
            </a:xfrm>
            <a:prstGeom prst="rect">
              <a:avLst/>
            </a:prstGeom>
            <a:solidFill>
              <a:schemeClr val="accent1"/>
            </a:solidFill>
            <a:ln w="9525" cap="flat" cmpd="sng" algn="ctr">
              <a:noFill/>
              <a:prstDash val="solid"/>
              <a:round/>
              <a:headEnd type="none" w="med" len="med"/>
              <a:tailEnd type="none" w="med" len="med"/>
            </a:ln>
            <a:effectLst/>
          </p:spPr>
          <p:txBody>
            <a:bodyPr vert="horz" wrap="none" lIns="68580" tIns="34290" rIns="68580" bIns="34290" numCol="1" rtlCol="0" anchor="t" anchorCtr="0" compatLnSpc="1">
              <a:prstTxWarp prst="textNoShape">
                <a:avLst/>
              </a:prstTxWarp>
            </a:body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charset="0"/>
                <a:ea typeface="MS PGothic" panose="020B0600070205080204" pitchFamily="34" charset="-128"/>
                <a:cs typeface="+mn-cs"/>
              </a:endParaRPr>
            </a:p>
          </p:txBody>
        </p:sp>
        <p:sp>
          <p:nvSpPr>
            <p:cNvPr id="11" name="Rectangle 10">
              <a:extLst>
                <a:ext uri="{FF2B5EF4-FFF2-40B4-BE49-F238E27FC236}">
                  <a16:creationId xmlns:a16="http://schemas.microsoft.com/office/drawing/2014/main" id="{3CA78095-0A25-48F9-9B32-1E9D76A9734D}"/>
                </a:ext>
              </a:extLst>
            </p:cNvPr>
            <p:cNvSpPr/>
            <p:nvPr/>
          </p:nvSpPr>
          <p:spPr bwMode="auto">
            <a:xfrm>
              <a:off x="3357627" y="5333999"/>
              <a:ext cx="636494" cy="663576"/>
            </a:xfrm>
            <a:prstGeom prst="rect">
              <a:avLst/>
            </a:prstGeom>
            <a:solidFill>
              <a:schemeClr val="accent1"/>
            </a:solidFill>
            <a:ln w="9525" cap="flat" cmpd="sng" algn="ctr">
              <a:noFill/>
              <a:prstDash val="solid"/>
              <a:round/>
              <a:headEnd type="none" w="med" len="med"/>
              <a:tailEnd type="none" w="med" len="med"/>
            </a:ln>
            <a:effectLst/>
          </p:spPr>
          <p:txBody>
            <a:bodyPr vert="horz" wrap="none" lIns="68580" tIns="34290" rIns="68580" bIns="34290" numCol="1" rtlCol="0" anchor="t" anchorCtr="0" compatLnSpc="1">
              <a:prstTxWarp prst="textNoShape">
                <a:avLst/>
              </a:prstTxWarp>
            </a:body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IN" sz="1200" b="0" i="0" u="none" strike="noStrike" kern="1200" cap="none" spc="0" normalizeH="0" baseline="0" noProof="0">
                <a:ln>
                  <a:noFill/>
                </a:ln>
                <a:solidFill>
                  <a:srgbClr val="000000"/>
                </a:solidFill>
                <a:effectLst/>
                <a:uLnTx/>
                <a:uFillTx/>
                <a:latin typeface="Helvetica" charset="0"/>
                <a:ea typeface="MS PGothic" panose="020B0600070205080204" pitchFamily="34" charset="-128"/>
                <a:cs typeface="+mn-cs"/>
              </a:endParaRPr>
            </a:p>
          </p:txBody>
        </p:sp>
      </p:grpSp>
    </p:spTree>
    <p:extLst>
      <p:ext uri="{BB962C8B-B14F-4D97-AF65-F5344CB8AC3E}">
        <p14:creationId xmlns:p14="http://schemas.microsoft.com/office/powerpoint/2010/main" val="6451077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5778" name="Rectangle 2">
            <a:extLst>
              <a:ext uri="{FF2B5EF4-FFF2-40B4-BE49-F238E27FC236}">
                <a16:creationId xmlns:a16="http://schemas.microsoft.com/office/drawing/2014/main" id="{71DBFB25-C332-4E15-B164-4E01F5530593}"/>
              </a:ext>
            </a:extLst>
          </p:cNvPr>
          <p:cNvSpPr>
            <a:spLocks noGrp="1" noChangeArrowheads="1"/>
          </p:cNvSpPr>
          <p:nvPr>
            <p:ph type="title"/>
          </p:nvPr>
        </p:nvSpPr>
        <p:spPr>
          <a:xfrm>
            <a:off x="1719263" y="72629"/>
            <a:ext cx="6057900" cy="457200"/>
          </a:xfrm>
        </p:spPr>
        <p:txBody>
          <a:bodyPr/>
          <a:lstStyle/>
          <a:p>
            <a:pPr>
              <a:defRPr/>
            </a:pPr>
            <a:r>
              <a:rPr lang="en-US" altLang="en-US">
                <a:effectLst>
                  <a:outerShdw blurRad="38100" dist="38100" dir="2700000" algn="tl">
                    <a:srgbClr val="C0C0C0"/>
                  </a:outerShdw>
                </a:effectLst>
              </a:rPr>
              <a:t>Secondary Indices Example</a:t>
            </a:r>
          </a:p>
        </p:txBody>
      </p:sp>
      <p:sp>
        <p:nvSpPr>
          <p:cNvPr id="23555" name="Rectangle 3">
            <a:extLst>
              <a:ext uri="{FF2B5EF4-FFF2-40B4-BE49-F238E27FC236}">
                <a16:creationId xmlns:a16="http://schemas.microsoft.com/office/drawing/2014/main" id="{614B819D-50FE-4933-AE5F-989AA66F7244}"/>
              </a:ext>
            </a:extLst>
          </p:cNvPr>
          <p:cNvSpPr>
            <a:spLocks noGrp="1" noChangeArrowheads="1"/>
          </p:cNvSpPr>
          <p:nvPr>
            <p:ph type="body" sz="half" idx="2"/>
          </p:nvPr>
        </p:nvSpPr>
        <p:spPr>
          <a:xfrm>
            <a:off x="1818085" y="897713"/>
            <a:ext cx="5765006" cy="3613566"/>
          </a:xfrm>
        </p:spPr>
        <p:txBody>
          <a:bodyPr/>
          <a:lstStyle/>
          <a:p>
            <a:pPr>
              <a:buFont typeface="Wingdings" panose="05000000000000000000" pitchFamily="2" charset="2"/>
              <a:buChar char="§"/>
            </a:pPr>
            <a:r>
              <a:rPr lang="en-US" altLang="en-US" dirty="0"/>
              <a:t>Secondary index on salary field of instructor</a:t>
            </a:r>
          </a:p>
          <a:p>
            <a:pPr>
              <a:buFont typeface="Wingdings" panose="05000000000000000000" pitchFamily="2" charset="2"/>
              <a:buChar char="§"/>
            </a:pPr>
            <a:endParaRPr lang="en-US" altLang="en-US" dirty="0"/>
          </a:p>
          <a:p>
            <a:pPr>
              <a:buFont typeface="Wingdings" panose="05000000000000000000" pitchFamily="2" charset="2"/>
              <a:buChar char="§"/>
            </a:pPr>
            <a:endParaRPr lang="en-US" altLang="en-US" dirty="0"/>
          </a:p>
          <a:p>
            <a:pPr>
              <a:buFont typeface="Wingdings" panose="05000000000000000000" pitchFamily="2" charset="2"/>
              <a:buChar char="§"/>
            </a:pPr>
            <a:endParaRPr lang="en-US" altLang="en-US" dirty="0"/>
          </a:p>
          <a:p>
            <a:pPr>
              <a:buFont typeface="Wingdings" panose="05000000000000000000" pitchFamily="2" charset="2"/>
              <a:buChar char="§"/>
            </a:pPr>
            <a:endParaRPr lang="en-US" altLang="en-US" dirty="0"/>
          </a:p>
          <a:p>
            <a:pPr>
              <a:buFont typeface="Wingdings" panose="05000000000000000000" pitchFamily="2" charset="2"/>
              <a:buChar char="§"/>
            </a:pPr>
            <a:endParaRPr lang="en-US" altLang="en-US" dirty="0"/>
          </a:p>
          <a:p>
            <a:pPr>
              <a:buFont typeface="Wingdings" panose="05000000000000000000" pitchFamily="2" charset="2"/>
              <a:buChar char="§"/>
            </a:pPr>
            <a:endParaRPr lang="en-US" altLang="en-US" dirty="0"/>
          </a:p>
          <a:p>
            <a:pPr>
              <a:buFont typeface="Wingdings" panose="05000000000000000000" pitchFamily="2" charset="2"/>
              <a:buChar char="§"/>
            </a:pPr>
            <a:endParaRPr lang="en-US" altLang="en-US" dirty="0"/>
          </a:p>
          <a:p>
            <a:pPr>
              <a:buFont typeface="Wingdings" panose="05000000000000000000" pitchFamily="2" charset="2"/>
              <a:buChar char="§"/>
            </a:pPr>
            <a:endParaRPr lang="en-US" altLang="en-US" dirty="0"/>
          </a:p>
          <a:p>
            <a:pPr>
              <a:buFont typeface="Wingdings" panose="05000000000000000000" pitchFamily="2" charset="2"/>
              <a:buChar char="§"/>
            </a:pPr>
            <a:endParaRPr lang="en-US" altLang="en-US" dirty="0"/>
          </a:p>
          <a:p>
            <a:pPr marL="0" indent="0">
              <a:buNone/>
            </a:pPr>
            <a:endParaRPr lang="en-US" altLang="en-US" dirty="0"/>
          </a:p>
          <a:p>
            <a:pPr>
              <a:buFont typeface="Wingdings" panose="05000000000000000000" pitchFamily="2" charset="2"/>
              <a:buChar char="§"/>
            </a:pPr>
            <a:r>
              <a:rPr lang="en-US" altLang="en-US" dirty="0"/>
              <a:t>Index record points to a bucket that contains pointers to all the actual records with that particular search-key value.</a:t>
            </a:r>
          </a:p>
          <a:p>
            <a:pPr>
              <a:buFont typeface="Wingdings" panose="05000000000000000000" pitchFamily="2" charset="2"/>
              <a:buChar char="§"/>
            </a:pPr>
            <a:r>
              <a:rPr lang="en-US" altLang="en-US" dirty="0"/>
              <a:t>Secondary indices have to be dense</a:t>
            </a:r>
          </a:p>
        </p:txBody>
      </p:sp>
      <p:pic>
        <p:nvPicPr>
          <p:cNvPr id="23557" name="Picture 7">
            <a:extLst>
              <a:ext uri="{FF2B5EF4-FFF2-40B4-BE49-F238E27FC236}">
                <a16:creationId xmlns:a16="http://schemas.microsoft.com/office/drawing/2014/main" id="{676DB81F-D9AB-4AD6-84B4-BF691501F9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5294" y="1275153"/>
            <a:ext cx="4914893" cy="2411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879947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57826" name="Rectangle 2">
            <a:extLst>
              <a:ext uri="{FF2B5EF4-FFF2-40B4-BE49-F238E27FC236}">
                <a16:creationId xmlns:a16="http://schemas.microsoft.com/office/drawing/2014/main" id="{FE7A2C49-1A11-4078-8A81-EA64D95ADA45}"/>
              </a:ext>
            </a:extLst>
          </p:cNvPr>
          <p:cNvSpPr>
            <a:spLocks noGrp="1" noChangeArrowheads="1"/>
          </p:cNvSpPr>
          <p:nvPr>
            <p:ph type="title"/>
          </p:nvPr>
        </p:nvSpPr>
        <p:spPr/>
        <p:txBody>
          <a:bodyPr/>
          <a:lstStyle/>
          <a:p>
            <a:pPr>
              <a:defRPr/>
            </a:pPr>
            <a:r>
              <a:rPr lang="en-US" altLang="en-US" dirty="0">
                <a:effectLst>
                  <a:outerShdw blurRad="38100" dist="38100" dir="2700000" algn="tl">
                    <a:srgbClr val="C0C0C0"/>
                  </a:outerShdw>
                </a:effectLst>
              </a:rPr>
              <a:t>Clustering vs Nonclustering Indices</a:t>
            </a:r>
          </a:p>
        </p:txBody>
      </p:sp>
      <p:sp>
        <p:nvSpPr>
          <p:cNvPr id="25603" name="Rectangle 3">
            <a:extLst>
              <a:ext uri="{FF2B5EF4-FFF2-40B4-BE49-F238E27FC236}">
                <a16:creationId xmlns:a16="http://schemas.microsoft.com/office/drawing/2014/main" id="{A2949146-9391-4615-A79E-36372130CCBD}"/>
              </a:ext>
            </a:extLst>
          </p:cNvPr>
          <p:cNvSpPr>
            <a:spLocks noGrp="1" noChangeArrowheads="1"/>
          </p:cNvSpPr>
          <p:nvPr>
            <p:ph type="body" idx="1"/>
          </p:nvPr>
        </p:nvSpPr>
        <p:spPr>
          <a:xfrm>
            <a:off x="1788851" y="800747"/>
            <a:ext cx="5740202" cy="3947602"/>
          </a:xfrm>
        </p:spPr>
        <p:txBody>
          <a:bodyPr/>
          <a:lstStyle/>
          <a:p>
            <a:r>
              <a:rPr lang="en-US" altLang="en-US" dirty="0"/>
              <a:t>Indices offer substantial benefits when searching for records.</a:t>
            </a:r>
          </a:p>
          <a:p>
            <a:r>
              <a:rPr lang="en-US" altLang="en-US" dirty="0"/>
              <a:t>BUT: indices imposes overhead on database modification</a:t>
            </a:r>
          </a:p>
          <a:p>
            <a:pPr lvl="1"/>
            <a:r>
              <a:rPr lang="en-US" altLang="en-US" dirty="0"/>
              <a:t>when a record is inserted or deleted, every index on the relation must be updated</a:t>
            </a:r>
          </a:p>
          <a:p>
            <a:pPr lvl="1"/>
            <a:r>
              <a:rPr lang="en-US" altLang="en-US" dirty="0"/>
              <a:t>When a record is updated, any index on an updated attribute must be updated</a:t>
            </a:r>
          </a:p>
          <a:p>
            <a:r>
              <a:rPr lang="en-US" altLang="en-US" dirty="0"/>
              <a:t>Sequential scan using clustering index is efficient, but a sequential scan using a secondary (</a:t>
            </a:r>
            <a:r>
              <a:rPr lang="en-US" altLang="en-US" dirty="0" err="1"/>
              <a:t>nonclustering</a:t>
            </a:r>
            <a:r>
              <a:rPr lang="en-US" altLang="en-US" dirty="0"/>
              <a:t>) index is expensive on magnetic disk</a:t>
            </a:r>
          </a:p>
          <a:p>
            <a:pPr lvl="1"/>
            <a:r>
              <a:rPr lang="en-US" altLang="en-US" dirty="0"/>
              <a:t>Each record access may fetch a new block from disk</a:t>
            </a:r>
          </a:p>
          <a:p>
            <a:pPr lvl="1"/>
            <a:r>
              <a:rPr lang="en-US" altLang="en-US" dirty="0"/>
              <a:t>Each block fetch on magnetic disk requires about 5 to 10 milliseconds</a:t>
            </a:r>
          </a:p>
        </p:txBody>
      </p:sp>
    </p:spTree>
    <p:extLst>
      <p:ext uri="{BB962C8B-B14F-4D97-AF65-F5344CB8AC3E}">
        <p14:creationId xmlns:p14="http://schemas.microsoft.com/office/powerpoint/2010/main" val="1559976431"/>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D221E-9C52-442B-B60E-604C6F42F655}"/>
              </a:ext>
            </a:extLst>
          </p:cNvPr>
          <p:cNvSpPr>
            <a:spLocks noGrp="1"/>
          </p:cNvSpPr>
          <p:nvPr>
            <p:ph type="title"/>
          </p:nvPr>
        </p:nvSpPr>
        <p:spPr/>
        <p:txBody>
          <a:bodyPr/>
          <a:lstStyle/>
          <a:p>
            <a:r>
              <a:rPr lang="en-IN" dirty="0"/>
              <a:t>Indices on Multiple Keys</a:t>
            </a:r>
          </a:p>
        </p:txBody>
      </p:sp>
      <p:sp>
        <p:nvSpPr>
          <p:cNvPr id="3" name="Content Placeholder 2">
            <a:extLst>
              <a:ext uri="{FF2B5EF4-FFF2-40B4-BE49-F238E27FC236}">
                <a16:creationId xmlns:a16="http://schemas.microsoft.com/office/drawing/2014/main" id="{34B33A1F-9167-438A-AF27-3662D79CF52F}"/>
              </a:ext>
            </a:extLst>
          </p:cNvPr>
          <p:cNvSpPr>
            <a:spLocks noGrp="1"/>
          </p:cNvSpPr>
          <p:nvPr>
            <p:ph idx="1"/>
          </p:nvPr>
        </p:nvSpPr>
        <p:spPr>
          <a:xfrm>
            <a:off x="1788851" y="800747"/>
            <a:ext cx="5740202" cy="3947602"/>
          </a:xfrm>
        </p:spPr>
        <p:txBody>
          <a:bodyPr/>
          <a:lstStyle/>
          <a:p>
            <a:r>
              <a:rPr lang="en-IN" b="1" dirty="0">
                <a:solidFill>
                  <a:srgbClr val="002060"/>
                </a:solidFill>
              </a:rPr>
              <a:t>Composite search key</a:t>
            </a:r>
            <a:r>
              <a:rPr lang="en-IN" dirty="0"/>
              <a:t>  </a:t>
            </a:r>
          </a:p>
          <a:p>
            <a:pPr lvl="1"/>
            <a:r>
              <a:rPr lang="en-IN" dirty="0"/>
              <a:t>E.g., index on </a:t>
            </a:r>
            <a:r>
              <a:rPr lang="en-IN" i="1" dirty="0"/>
              <a:t>instructor</a:t>
            </a:r>
            <a:r>
              <a:rPr lang="en-IN" dirty="0"/>
              <a:t> relation on attributes (</a:t>
            </a:r>
            <a:r>
              <a:rPr lang="en-IN" i="1" dirty="0"/>
              <a:t>name, ID</a:t>
            </a:r>
            <a:r>
              <a:rPr lang="en-IN" dirty="0"/>
              <a:t>)</a:t>
            </a:r>
          </a:p>
          <a:p>
            <a:pPr lvl="1"/>
            <a:r>
              <a:rPr lang="en-IN" dirty="0"/>
              <a:t>Values are sorted lexicographically</a:t>
            </a:r>
          </a:p>
          <a:p>
            <a:pPr lvl="2"/>
            <a:r>
              <a:rPr lang="en-IN" dirty="0"/>
              <a:t>E.g.  (John, 12121) &lt; (John, 13514)  and </a:t>
            </a:r>
            <a:br>
              <a:rPr lang="en-IN" dirty="0"/>
            </a:br>
            <a:r>
              <a:rPr lang="en-IN" dirty="0"/>
              <a:t>        (John, 13514) &lt; (Peter, 11223)</a:t>
            </a:r>
          </a:p>
          <a:p>
            <a:pPr lvl="1"/>
            <a:r>
              <a:rPr lang="en-IN" dirty="0"/>
              <a:t>Can query on just </a:t>
            </a:r>
            <a:r>
              <a:rPr lang="en-IN" i="1" dirty="0"/>
              <a:t>name</a:t>
            </a:r>
            <a:r>
              <a:rPr lang="en-IN" dirty="0"/>
              <a:t>, or on (</a:t>
            </a:r>
            <a:r>
              <a:rPr lang="en-IN" i="1" dirty="0"/>
              <a:t>name, ID</a:t>
            </a:r>
            <a:r>
              <a:rPr lang="en-IN" dirty="0"/>
              <a:t>)</a:t>
            </a:r>
          </a:p>
          <a:p>
            <a:pPr lvl="1"/>
            <a:endParaRPr lang="en-IN" dirty="0"/>
          </a:p>
          <a:p>
            <a:r>
              <a:rPr lang="en-IN" dirty="0">
                <a:solidFill>
                  <a:srgbClr val="FF0000"/>
                </a:solidFill>
              </a:rPr>
              <a:t>(</a:t>
            </a:r>
            <a:r>
              <a:rPr lang="en-IN" dirty="0" err="1">
                <a:solidFill>
                  <a:srgbClr val="FF0000"/>
                </a:solidFill>
              </a:rPr>
              <a:t>nameLast</a:t>
            </a:r>
            <a:r>
              <a:rPr lang="en-IN" dirty="0">
                <a:solidFill>
                  <a:srgbClr val="FF0000"/>
                </a:solidFill>
              </a:rPr>
              <a:t>, </a:t>
            </a:r>
            <a:r>
              <a:rPr lang="en-IN" dirty="0" err="1">
                <a:solidFill>
                  <a:srgbClr val="FF0000"/>
                </a:solidFill>
              </a:rPr>
              <a:t>nameFirst</a:t>
            </a:r>
            <a:r>
              <a:rPr lang="en-IN" dirty="0">
                <a:solidFill>
                  <a:srgbClr val="FF0000"/>
                </a:solidFill>
              </a:rPr>
              <a:t>, birthyear)</a:t>
            </a:r>
          </a:p>
          <a:p>
            <a:pPr lvl="1"/>
            <a:r>
              <a:rPr lang="en-IN" dirty="0" err="1">
                <a:solidFill>
                  <a:srgbClr val="FF0000"/>
                </a:solidFill>
              </a:rPr>
              <a:t>nameLast</a:t>
            </a:r>
            <a:r>
              <a:rPr lang="en-IN" dirty="0">
                <a:solidFill>
                  <a:srgbClr val="FF0000"/>
                </a:solidFill>
              </a:rPr>
              <a:t> [</a:t>
            </a:r>
            <a:r>
              <a:rPr lang="en-IN" dirty="0" err="1">
                <a:solidFill>
                  <a:srgbClr val="FF0000"/>
                </a:solidFill>
              </a:rPr>
              <a:t>nameLast</a:t>
            </a:r>
            <a:r>
              <a:rPr lang="en-IN" dirty="0">
                <a:solidFill>
                  <a:srgbClr val="FF0000"/>
                </a:solidFill>
              </a:rPr>
              <a:t> = “Ferguson”] [</a:t>
            </a:r>
            <a:r>
              <a:rPr lang="en-IN" dirty="0" err="1">
                <a:solidFill>
                  <a:srgbClr val="FF0000"/>
                </a:solidFill>
              </a:rPr>
              <a:t>nameLast</a:t>
            </a:r>
            <a:r>
              <a:rPr lang="en-IN" dirty="0">
                <a:solidFill>
                  <a:srgbClr val="FF0000"/>
                </a:solidFill>
              </a:rPr>
              <a:t> like “Fer%”]</a:t>
            </a:r>
          </a:p>
          <a:p>
            <a:pPr lvl="1"/>
            <a:r>
              <a:rPr lang="en-IN" dirty="0" err="1">
                <a:solidFill>
                  <a:srgbClr val="FF0000"/>
                </a:solidFill>
              </a:rPr>
              <a:t>nameLast</a:t>
            </a:r>
            <a:r>
              <a:rPr lang="en-IN" dirty="0">
                <a:solidFill>
                  <a:srgbClr val="FF0000"/>
                </a:solidFill>
              </a:rPr>
              <a:t>, </a:t>
            </a:r>
            <a:r>
              <a:rPr lang="en-IN" dirty="0" err="1">
                <a:solidFill>
                  <a:srgbClr val="FF0000"/>
                </a:solidFill>
              </a:rPr>
              <a:t>nameFirst</a:t>
            </a:r>
            <a:endParaRPr lang="en-IN" dirty="0">
              <a:solidFill>
                <a:srgbClr val="FF0000"/>
              </a:solidFill>
            </a:endParaRPr>
          </a:p>
          <a:p>
            <a:pPr lvl="1"/>
            <a:r>
              <a:rPr lang="en-IN" dirty="0" err="1">
                <a:solidFill>
                  <a:srgbClr val="FF0000"/>
                </a:solidFill>
              </a:rPr>
              <a:t>nameLast</a:t>
            </a:r>
            <a:r>
              <a:rPr lang="en-IN" dirty="0">
                <a:solidFill>
                  <a:srgbClr val="FF0000"/>
                </a:solidFill>
              </a:rPr>
              <a:t>, </a:t>
            </a:r>
            <a:r>
              <a:rPr lang="en-IN" dirty="0" err="1">
                <a:solidFill>
                  <a:srgbClr val="FF0000"/>
                </a:solidFill>
              </a:rPr>
              <a:t>nameFirst</a:t>
            </a:r>
            <a:r>
              <a:rPr lang="en-IN" dirty="0">
                <a:solidFill>
                  <a:srgbClr val="FF0000"/>
                </a:solidFill>
              </a:rPr>
              <a:t>, birthyear</a:t>
            </a:r>
          </a:p>
          <a:p>
            <a:r>
              <a:rPr lang="en-IN" dirty="0">
                <a:solidFill>
                  <a:srgbClr val="FF0000"/>
                </a:solidFill>
              </a:rPr>
              <a:t>NOT and index on</a:t>
            </a:r>
          </a:p>
          <a:p>
            <a:pPr lvl="1"/>
            <a:r>
              <a:rPr lang="en-IN" dirty="0" err="1">
                <a:solidFill>
                  <a:srgbClr val="FF0000"/>
                </a:solidFill>
              </a:rPr>
              <a:t>nameFirst</a:t>
            </a:r>
            <a:r>
              <a:rPr lang="en-IN" dirty="0">
                <a:solidFill>
                  <a:srgbClr val="FF0000"/>
                </a:solidFill>
              </a:rPr>
              <a:t>, </a:t>
            </a:r>
            <a:r>
              <a:rPr lang="en-IN" dirty="0" err="1">
                <a:solidFill>
                  <a:srgbClr val="FF0000"/>
                </a:solidFill>
              </a:rPr>
              <a:t>nameLast</a:t>
            </a:r>
            <a:endParaRPr lang="en-IN" dirty="0">
              <a:solidFill>
                <a:srgbClr val="FF0000"/>
              </a:solidFill>
            </a:endParaRPr>
          </a:p>
          <a:p>
            <a:pPr lvl="1"/>
            <a:r>
              <a:rPr lang="en-IN" dirty="0">
                <a:solidFill>
                  <a:srgbClr val="FF0000"/>
                </a:solidFill>
              </a:rPr>
              <a:t>birthyear</a:t>
            </a:r>
          </a:p>
          <a:p>
            <a:pPr lvl="1"/>
            <a:r>
              <a:rPr lang="en-IN" dirty="0" err="1">
                <a:solidFill>
                  <a:srgbClr val="FF0000"/>
                </a:solidFill>
              </a:rPr>
              <a:t>nameLast</a:t>
            </a:r>
            <a:r>
              <a:rPr lang="en-IN" dirty="0">
                <a:solidFill>
                  <a:srgbClr val="FF0000"/>
                </a:solidFill>
              </a:rPr>
              <a:t> like [%</a:t>
            </a:r>
            <a:r>
              <a:rPr lang="en-IN" dirty="0" err="1">
                <a:solidFill>
                  <a:srgbClr val="FF0000"/>
                </a:solidFill>
              </a:rPr>
              <a:t>er</a:t>
            </a:r>
            <a:r>
              <a:rPr lang="en-IN" dirty="0">
                <a:solidFill>
                  <a:srgbClr val="FF0000"/>
                </a:solidFill>
              </a:rPr>
              <a:t>%]</a:t>
            </a:r>
          </a:p>
        </p:txBody>
      </p:sp>
    </p:spTree>
    <p:extLst>
      <p:ext uri="{BB962C8B-B14F-4D97-AF65-F5344CB8AC3E}">
        <p14:creationId xmlns:p14="http://schemas.microsoft.com/office/powerpoint/2010/main" val="22706222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3EE174-B733-164C-84A7-E23F3049CC21}"/>
              </a:ext>
            </a:extLst>
          </p:cNvPr>
          <p:cNvSpPr>
            <a:spLocks noGrp="1"/>
          </p:cNvSpPr>
          <p:nvPr>
            <p:ph idx="1"/>
          </p:nvPr>
        </p:nvSpPr>
        <p:spPr>
          <a:xfrm>
            <a:off x="152400" y="666750"/>
            <a:ext cx="8839200" cy="3962400"/>
          </a:xfrm>
        </p:spPr>
        <p:txBody>
          <a:bodyPr/>
          <a:lstStyle/>
          <a:p>
            <a:pPr lvl="1">
              <a:spcBef>
                <a:spcPts val="0"/>
              </a:spcBef>
              <a:spcAft>
                <a:spcPts val="600"/>
              </a:spcAft>
            </a:pPr>
            <a:endParaRPr lang="en-US" dirty="0"/>
          </a:p>
          <a:p>
            <a:pPr lvl="1">
              <a:spcBef>
                <a:spcPts val="0"/>
              </a:spcBef>
              <a:spcAft>
                <a:spcPts val="600"/>
              </a:spcAft>
            </a:pPr>
            <a:endParaRPr lang="en-US" dirty="0"/>
          </a:p>
          <a:p>
            <a:pPr>
              <a:spcBef>
                <a:spcPts val="0"/>
              </a:spcBef>
              <a:spcAft>
                <a:spcPts val="600"/>
              </a:spcAft>
            </a:pPr>
            <a:endParaRPr lang="en-US" dirty="0"/>
          </a:p>
          <a:p>
            <a:pPr>
              <a:spcBef>
                <a:spcPts val="0"/>
              </a:spcBef>
              <a:spcAft>
                <a:spcPts val="600"/>
              </a:spcAft>
            </a:pPr>
            <a:endParaRPr lang="en-US" dirty="0"/>
          </a:p>
        </p:txBody>
      </p:sp>
      <p:sp>
        <p:nvSpPr>
          <p:cNvPr id="3" name="Title 2">
            <a:extLst>
              <a:ext uri="{FF2B5EF4-FFF2-40B4-BE49-F238E27FC236}">
                <a16:creationId xmlns:a16="http://schemas.microsoft.com/office/drawing/2014/main" id="{187F2C5B-01D9-0D4F-8F9D-399CAE5A6319}"/>
              </a:ext>
            </a:extLst>
          </p:cNvPr>
          <p:cNvSpPr>
            <a:spLocks noGrp="1"/>
          </p:cNvSpPr>
          <p:nvPr>
            <p:ph type="title"/>
          </p:nvPr>
        </p:nvSpPr>
        <p:spPr/>
        <p:txBody>
          <a:bodyPr/>
          <a:lstStyle/>
          <a:p>
            <a:r>
              <a:rPr lang="en-US" dirty="0"/>
              <a:t>Contents</a:t>
            </a:r>
          </a:p>
        </p:txBody>
      </p:sp>
    </p:spTree>
    <p:extLst>
      <p:ext uri="{BB962C8B-B14F-4D97-AF65-F5344CB8AC3E}">
        <p14:creationId xmlns:p14="http://schemas.microsoft.com/office/powerpoint/2010/main" val="35733647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59874" name="Rectangle 2">
            <a:extLst>
              <a:ext uri="{FF2B5EF4-FFF2-40B4-BE49-F238E27FC236}">
                <a16:creationId xmlns:a16="http://schemas.microsoft.com/office/drawing/2014/main" id="{DEFA663B-A102-4E3E-8A2F-E81DCB5BED3C}"/>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B</a:t>
            </a:r>
            <a:r>
              <a:rPr lang="en-US" altLang="en-US" baseline="30000">
                <a:effectLst>
                  <a:outerShdw blurRad="38100" dist="38100" dir="2700000" algn="tl">
                    <a:srgbClr val="C0C0C0"/>
                  </a:outerShdw>
                </a:effectLst>
              </a:rPr>
              <a:t>+</a:t>
            </a:r>
            <a:r>
              <a:rPr lang="en-US" altLang="en-US">
                <a:effectLst>
                  <a:outerShdw blurRad="38100" dist="38100" dir="2700000" algn="tl">
                    <a:srgbClr val="C0C0C0"/>
                  </a:outerShdw>
                </a:effectLst>
              </a:rPr>
              <a:t>-Tree Index Files</a:t>
            </a:r>
          </a:p>
        </p:txBody>
      </p:sp>
      <p:sp>
        <p:nvSpPr>
          <p:cNvPr id="37891" name="Rectangle 3">
            <a:extLst>
              <a:ext uri="{FF2B5EF4-FFF2-40B4-BE49-F238E27FC236}">
                <a16:creationId xmlns:a16="http://schemas.microsoft.com/office/drawing/2014/main" id="{22162B0D-B51D-446C-A191-D7BE1B40440C}"/>
              </a:ext>
            </a:extLst>
          </p:cNvPr>
          <p:cNvSpPr>
            <a:spLocks noGrp="1" noChangeArrowheads="1"/>
          </p:cNvSpPr>
          <p:nvPr>
            <p:ph type="body" idx="1"/>
          </p:nvPr>
        </p:nvSpPr>
        <p:spPr>
          <a:xfrm>
            <a:off x="1808826" y="982745"/>
            <a:ext cx="5631391" cy="3460668"/>
          </a:xfrm>
        </p:spPr>
        <p:txBody>
          <a:bodyPr/>
          <a:lstStyle/>
          <a:p>
            <a:pPr>
              <a:lnSpc>
                <a:spcPct val="90000"/>
              </a:lnSpc>
            </a:pPr>
            <a:r>
              <a:rPr lang="en-US" altLang="en-US" dirty="0"/>
              <a:t>Disadvantage of indexed-sequential files</a:t>
            </a:r>
          </a:p>
          <a:p>
            <a:pPr lvl="1">
              <a:lnSpc>
                <a:spcPct val="90000"/>
              </a:lnSpc>
            </a:pPr>
            <a:r>
              <a:rPr lang="en-US" altLang="en-US" dirty="0"/>
              <a:t>Performance degrades as file grows, since many overflow blocks get created.  </a:t>
            </a:r>
          </a:p>
          <a:p>
            <a:pPr lvl="1">
              <a:lnSpc>
                <a:spcPct val="90000"/>
              </a:lnSpc>
            </a:pPr>
            <a:r>
              <a:rPr lang="en-US" altLang="en-US" dirty="0"/>
              <a:t>Periodic reorganization of entire file is required.</a:t>
            </a:r>
          </a:p>
          <a:p>
            <a:pPr>
              <a:lnSpc>
                <a:spcPct val="90000"/>
              </a:lnSpc>
            </a:pPr>
            <a:r>
              <a:rPr lang="en-US" altLang="en-US" dirty="0"/>
              <a:t>Advantage of B</a:t>
            </a:r>
            <a:r>
              <a:rPr lang="en-US" altLang="en-US" baseline="30000" dirty="0"/>
              <a:t>+</a:t>
            </a:r>
            <a:r>
              <a:rPr lang="en-US" altLang="en-US" dirty="0"/>
              <a:t>-tree index files:  </a:t>
            </a:r>
          </a:p>
          <a:p>
            <a:pPr lvl="1">
              <a:lnSpc>
                <a:spcPct val="90000"/>
              </a:lnSpc>
            </a:pPr>
            <a:r>
              <a:rPr lang="en-US" altLang="en-US" dirty="0"/>
              <a:t>Automatically reorganizes itself with small, local, changes, in the face of insertions and deletions.  </a:t>
            </a:r>
          </a:p>
          <a:p>
            <a:pPr lvl="1">
              <a:lnSpc>
                <a:spcPct val="90000"/>
              </a:lnSpc>
            </a:pPr>
            <a:r>
              <a:rPr lang="en-US" altLang="en-US" dirty="0"/>
              <a:t>Reorganization of entire file is not required to maintain performance.</a:t>
            </a:r>
          </a:p>
          <a:p>
            <a:pPr>
              <a:lnSpc>
                <a:spcPct val="90000"/>
              </a:lnSpc>
            </a:pPr>
            <a:r>
              <a:rPr lang="en-US" altLang="en-US" dirty="0"/>
              <a:t>(Minor) disadvantage of B</a:t>
            </a:r>
            <a:r>
              <a:rPr lang="en-US" altLang="en-US" baseline="30000" dirty="0"/>
              <a:t>+</a:t>
            </a:r>
            <a:r>
              <a:rPr lang="en-US" altLang="en-US" dirty="0"/>
              <a:t>-trees: </a:t>
            </a:r>
          </a:p>
          <a:p>
            <a:pPr lvl="1">
              <a:lnSpc>
                <a:spcPct val="90000"/>
              </a:lnSpc>
            </a:pPr>
            <a:r>
              <a:rPr lang="en-US" altLang="en-US" dirty="0"/>
              <a:t>Extra insertion and deletion overhead, space overhead.</a:t>
            </a:r>
          </a:p>
          <a:p>
            <a:pPr>
              <a:lnSpc>
                <a:spcPct val="90000"/>
              </a:lnSpc>
            </a:pPr>
            <a:r>
              <a:rPr lang="en-US" altLang="en-US" dirty="0"/>
              <a:t>Advantages of B</a:t>
            </a:r>
            <a:r>
              <a:rPr lang="en-US" altLang="en-US" baseline="30000" dirty="0"/>
              <a:t>+</a:t>
            </a:r>
            <a:r>
              <a:rPr lang="en-US" altLang="en-US" dirty="0"/>
              <a:t>-trees outweigh disadvantages</a:t>
            </a:r>
          </a:p>
          <a:p>
            <a:pPr lvl="1">
              <a:lnSpc>
                <a:spcPct val="90000"/>
              </a:lnSpc>
            </a:pPr>
            <a:r>
              <a:rPr lang="en-US" altLang="en-US" dirty="0"/>
              <a:t>B</a:t>
            </a:r>
            <a:r>
              <a:rPr lang="en-US" altLang="en-US" baseline="30000" dirty="0"/>
              <a:t>+</a:t>
            </a:r>
            <a:r>
              <a:rPr lang="en-US" altLang="en-US" dirty="0"/>
              <a:t>-trees are used extensively</a:t>
            </a:r>
          </a:p>
        </p:txBody>
      </p:sp>
    </p:spTree>
    <p:extLst>
      <p:ext uri="{BB962C8B-B14F-4D97-AF65-F5344CB8AC3E}">
        <p14:creationId xmlns:p14="http://schemas.microsoft.com/office/powerpoint/2010/main" val="13500619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72A0A4B5-93E8-4A46-9ABB-B723A76A3787}"/>
              </a:ext>
            </a:extLst>
          </p:cNvPr>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Example of B</a:t>
            </a:r>
            <a:r>
              <a:rPr lang="en-US" altLang="en-US" baseline="30000">
                <a:effectLst/>
              </a:rPr>
              <a:t>+</a:t>
            </a:r>
            <a:r>
              <a:rPr lang="en-US" altLang="en-US">
                <a:effectLst/>
              </a:rPr>
              <a:t>-Tree</a:t>
            </a:r>
          </a:p>
        </p:txBody>
      </p:sp>
      <p:cxnSp>
        <p:nvCxnSpPr>
          <p:cNvPr id="39939" name="Straight Connector 2">
            <a:extLst>
              <a:ext uri="{FF2B5EF4-FFF2-40B4-BE49-F238E27FC236}">
                <a16:creationId xmlns:a16="http://schemas.microsoft.com/office/drawing/2014/main" id="{BC2EC05F-0D0B-4482-9874-0FF50420CFF4}"/>
              </a:ext>
            </a:extLst>
          </p:cNvPr>
          <p:cNvCxnSpPr>
            <a:cxnSpLocks noChangeShapeType="1"/>
          </p:cNvCxnSpPr>
          <p:nvPr/>
        </p:nvCxnSpPr>
        <p:spPr bwMode="auto">
          <a:xfrm flipH="1">
            <a:off x="2093119" y="4269581"/>
            <a:ext cx="35123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9940" name="Straight Connector 4">
            <a:extLst>
              <a:ext uri="{FF2B5EF4-FFF2-40B4-BE49-F238E27FC236}">
                <a16:creationId xmlns:a16="http://schemas.microsoft.com/office/drawing/2014/main" id="{933E215A-0801-419F-B5A4-24B70097A42E}"/>
              </a:ext>
            </a:extLst>
          </p:cNvPr>
          <p:cNvCxnSpPr>
            <a:cxnSpLocks noChangeShapeType="1"/>
          </p:cNvCxnSpPr>
          <p:nvPr/>
        </p:nvCxnSpPr>
        <p:spPr bwMode="auto">
          <a:xfrm flipH="1">
            <a:off x="2095500" y="2246710"/>
            <a:ext cx="14288" cy="201453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nvGrpSpPr>
          <p:cNvPr id="39941" name="Group 11">
            <a:extLst>
              <a:ext uri="{FF2B5EF4-FFF2-40B4-BE49-F238E27FC236}">
                <a16:creationId xmlns:a16="http://schemas.microsoft.com/office/drawing/2014/main" id="{EF92FA19-AB38-4BA7-99E1-186F98390EB1}"/>
              </a:ext>
            </a:extLst>
          </p:cNvPr>
          <p:cNvGrpSpPr>
            <a:grpSpLocks/>
          </p:cNvGrpSpPr>
          <p:nvPr/>
        </p:nvGrpSpPr>
        <p:grpSpPr bwMode="auto">
          <a:xfrm>
            <a:off x="1248967" y="882254"/>
            <a:ext cx="6668690" cy="3773090"/>
            <a:chOff x="141288" y="1176338"/>
            <a:chExt cx="8891587" cy="5030787"/>
          </a:xfrm>
        </p:grpSpPr>
        <p:pic>
          <p:nvPicPr>
            <p:cNvPr id="39942" name="Picture 5">
              <a:extLst>
                <a:ext uri="{FF2B5EF4-FFF2-40B4-BE49-F238E27FC236}">
                  <a16:creationId xmlns:a16="http://schemas.microsoft.com/office/drawing/2014/main" id="{D1B731C9-62E9-453D-8BC8-11CED13F88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288" y="1176338"/>
              <a:ext cx="8891587" cy="5030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3" name="Rectangle 10">
              <a:extLst>
                <a:ext uri="{FF2B5EF4-FFF2-40B4-BE49-F238E27FC236}">
                  <a16:creationId xmlns:a16="http://schemas.microsoft.com/office/drawing/2014/main" id="{DB162ECD-DB94-4A27-B11D-FEFC23CCB710}"/>
                </a:ext>
              </a:extLst>
            </p:cNvPr>
            <p:cNvSpPr>
              <a:spLocks noChangeArrowheads="1"/>
            </p:cNvSpPr>
            <p:nvPr/>
          </p:nvSpPr>
          <p:spPr bwMode="auto">
            <a:xfrm>
              <a:off x="1684609" y="3051960"/>
              <a:ext cx="64794" cy="2241992"/>
            </a:xfrm>
            <a:prstGeom prst="rect">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 typeface="Monotype Sorts" pitchFamily="-65" charset="2"/>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39944" name="Rectangle 13">
              <a:extLst>
                <a:ext uri="{FF2B5EF4-FFF2-40B4-BE49-F238E27FC236}">
                  <a16:creationId xmlns:a16="http://schemas.microsoft.com/office/drawing/2014/main" id="{6E563E24-5E98-4177-9D3D-31217A7F2052}"/>
                </a:ext>
              </a:extLst>
            </p:cNvPr>
            <p:cNvSpPr>
              <a:spLocks noChangeArrowheads="1"/>
            </p:cNvSpPr>
            <p:nvPr/>
          </p:nvSpPr>
          <p:spPr bwMode="auto">
            <a:xfrm>
              <a:off x="1658717" y="5315675"/>
              <a:ext cx="100548" cy="368827"/>
            </a:xfrm>
            <a:prstGeom prst="rect">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 typeface="Monotype Sorts" pitchFamily="-65" charset="2"/>
                <a:buNone/>
                <a:tabLst/>
                <a:defRPr/>
              </a:pPr>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grpSp>
    </p:spTree>
    <p:extLst>
      <p:ext uri="{BB962C8B-B14F-4D97-AF65-F5344CB8AC3E}">
        <p14:creationId xmlns:p14="http://schemas.microsoft.com/office/powerpoint/2010/main" val="32231427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22" name="Rectangle 2">
            <a:extLst>
              <a:ext uri="{FF2B5EF4-FFF2-40B4-BE49-F238E27FC236}">
                <a16:creationId xmlns:a16="http://schemas.microsoft.com/office/drawing/2014/main" id="{07CFB251-EA2C-47DA-B685-A75D8DCDB4A1}"/>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B</a:t>
            </a:r>
            <a:r>
              <a:rPr lang="en-US" altLang="en-US" baseline="30000">
                <a:effectLst>
                  <a:outerShdw blurRad="38100" dist="38100" dir="2700000" algn="tl">
                    <a:srgbClr val="C0C0C0"/>
                  </a:outerShdw>
                </a:effectLst>
              </a:rPr>
              <a:t>+</a:t>
            </a:r>
            <a:r>
              <a:rPr lang="en-US" altLang="en-US">
                <a:effectLst>
                  <a:outerShdw blurRad="38100" dist="38100" dir="2700000" algn="tl">
                    <a:srgbClr val="C0C0C0"/>
                  </a:outerShdw>
                </a:effectLst>
              </a:rPr>
              <a:t>-Tree Index Files (Cont.)</a:t>
            </a:r>
          </a:p>
        </p:txBody>
      </p:sp>
      <p:sp>
        <p:nvSpPr>
          <p:cNvPr id="40963" name="Rectangle 3">
            <a:extLst>
              <a:ext uri="{FF2B5EF4-FFF2-40B4-BE49-F238E27FC236}">
                <a16:creationId xmlns:a16="http://schemas.microsoft.com/office/drawing/2014/main" id="{FD53499C-F106-46F2-BF14-D21BEF327FB2}"/>
              </a:ext>
            </a:extLst>
          </p:cNvPr>
          <p:cNvSpPr>
            <a:spLocks noGrp="1" noChangeArrowheads="1"/>
          </p:cNvSpPr>
          <p:nvPr>
            <p:ph type="body" idx="1"/>
          </p:nvPr>
        </p:nvSpPr>
        <p:spPr>
          <a:xfrm>
            <a:off x="1753791" y="1189431"/>
            <a:ext cx="5435203" cy="3183731"/>
          </a:xfrm>
        </p:spPr>
        <p:txBody>
          <a:bodyPr/>
          <a:lstStyle/>
          <a:p>
            <a:r>
              <a:rPr lang="en-US" altLang="en-US" dirty="0"/>
              <a:t>All paths from root to leaf are of the same length</a:t>
            </a:r>
          </a:p>
          <a:p>
            <a:r>
              <a:rPr lang="en-US" altLang="en-US" dirty="0"/>
              <a:t>Each node that is not a root or a leaf has between </a:t>
            </a:r>
            <a:r>
              <a:rPr lang="en-US" altLang="en-US" dirty="0">
                <a:sym typeface="Symbol" panose="05050102010706020507" pitchFamily="18" charset="2"/>
              </a:rPr>
              <a:t></a:t>
            </a:r>
            <a:r>
              <a:rPr lang="en-US" altLang="en-US" i="1" dirty="0"/>
              <a:t>n</a:t>
            </a:r>
            <a:r>
              <a:rPr lang="en-US" altLang="en-US" dirty="0"/>
              <a:t>/2</a:t>
            </a:r>
            <a:r>
              <a:rPr lang="en-US" altLang="en-US" dirty="0">
                <a:sym typeface="Symbol" panose="05050102010706020507" pitchFamily="18" charset="2"/>
              </a:rPr>
              <a:t></a:t>
            </a:r>
            <a:r>
              <a:rPr lang="en-US" altLang="en-US" dirty="0"/>
              <a:t> and </a:t>
            </a:r>
            <a:r>
              <a:rPr lang="en-US" altLang="en-US" i="1" dirty="0"/>
              <a:t>n</a:t>
            </a:r>
            <a:r>
              <a:rPr lang="en-US" altLang="en-US" dirty="0"/>
              <a:t> children.</a:t>
            </a:r>
          </a:p>
          <a:p>
            <a:r>
              <a:rPr lang="en-US" altLang="en-US" dirty="0"/>
              <a:t>A leaf node has between </a:t>
            </a:r>
            <a:r>
              <a:rPr lang="en-US" altLang="en-US" dirty="0">
                <a:sym typeface="Symbol" panose="05050102010706020507" pitchFamily="18" charset="2"/>
              </a:rPr>
              <a:t></a:t>
            </a:r>
            <a:r>
              <a:rPr lang="en-US" altLang="en-US" dirty="0"/>
              <a:t>(</a:t>
            </a:r>
            <a:r>
              <a:rPr lang="en-US" altLang="en-US" i="1" dirty="0"/>
              <a:t>n</a:t>
            </a:r>
            <a:r>
              <a:rPr lang="en-US" altLang="en-US" dirty="0"/>
              <a:t>–1)/2</a:t>
            </a:r>
            <a:r>
              <a:rPr lang="en-US" altLang="en-US" dirty="0">
                <a:sym typeface="Symbol" panose="05050102010706020507" pitchFamily="18" charset="2"/>
              </a:rPr>
              <a:t></a:t>
            </a:r>
            <a:r>
              <a:rPr lang="en-US" altLang="en-US" dirty="0"/>
              <a:t> and </a:t>
            </a:r>
            <a:r>
              <a:rPr lang="en-US" altLang="en-US" i="1" dirty="0"/>
              <a:t>n</a:t>
            </a:r>
            <a:r>
              <a:rPr lang="en-US" altLang="en-US" dirty="0"/>
              <a:t>–1 values</a:t>
            </a:r>
          </a:p>
          <a:p>
            <a:r>
              <a:rPr lang="en-US" altLang="en-US" dirty="0"/>
              <a:t>Special cases: </a:t>
            </a:r>
          </a:p>
          <a:p>
            <a:pPr lvl="1"/>
            <a:r>
              <a:rPr lang="en-US" altLang="en-US" dirty="0"/>
              <a:t>If the root is not a leaf, it has at least 2 children.</a:t>
            </a:r>
          </a:p>
          <a:p>
            <a:pPr lvl="1"/>
            <a:r>
              <a:rPr lang="en-US" altLang="en-US" dirty="0"/>
              <a:t>If the root is a leaf (that is, there are no other nodes in the tree), it can have between 0 and (</a:t>
            </a:r>
            <a:r>
              <a:rPr lang="en-US" altLang="en-US" i="1" dirty="0"/>
              <a:t>n</a:t>
            </a:r>
            <a:r>
              <a:rPr lang="en-US" altLang="en-US" dirty="0"/>
              <a:t>–1) values.</a:t>
            </a:r>
          </a:p>
        </p:txBody>
      </p:sp>
      <p:sp>
        <p:nvSpPr>
          <p:cNvPr id="40964" name="Text Box 4">
            <a:extLst>
              <a:ext uri="{FF2B5EF4-FFF2-40B4-BE49-F238E27FC236}">
                <a16:creationId xmlns:a16="http://schemas.microsoft.com/office/drawing/2014/main" id="{50EC1053-5CAA-4B1C-B11A-D206AA5195D2}"/>
              </a:ext>
            </a:extLst>
          </p:cNvPr>
          <p:cNvSpPr txBox="1">
            <a:spLocks noChangeArrowheads="1"/>
          </p:cNvSpPr>
          <p:nvPr/>
        </p:nvSpPr>
        <p:spPr bwMode="auto">
          <a:xfrm>
            <a:off x="1753791" y="857046"/>
            <a:ext cx="4953000" cy="288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 typeface="Monotype Sorts" pitchFamily="-65" charset="2"/>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 B</a:t>
            </a:r>
            <a:r>
              <a:rPr kumimoji="0" lang="en-US" altLang="en-US" sz="1275" b="0" i="0" u="none" strike="noStrike" kern="1200" cap="none" spc="0" normalizeH="0" baseline="30000" noProof="0" dirty="0">
                <a:ln>
                  <a:noFill/>
                </a:ln>
                <a:solidFill>
                  <a:srgbClr val="000000"/>
                </a:solidFill>
                <a:effectLst/>
                <a:uLnTx/>
                <a:uFillTx/>
                <a:latin typeface="Helvetica" panose="020B0604020202020204" pitchFamily="34" charset="0"/>
                <a:ea typeface="MS PGothic" panose="020B0600070205080204" pitchFamily="34" charset="-128"/>
                <a:cs typeface="+mn-cs"/>
              </a:rPr>
              <a:t>+</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-tree is a rooted tree satisfying the following properties:</a:t>
            </a:r>
          </a:p>
        </p:txBody>
      </p:sp>
    </p:spTree>
    <p:extLst>
      <p:ext uri="{BB962C8B-B14F-4D97-AF65-F5344CB8AC3E}">
        <p14:creationId xmlns:p14="http://schemas.microsoft.com/office/powerpoint/2010/main" val="9545731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3970" name="Rectangle 2">
            <a:extLst>
              <a:ext uri="{FF2B5EF4-FFF2-40B4-BE49-F238E27FC236}">
                <a16:creationId xmlns:a16="http://schemas.microsoft.com/office/drawing/2014/main" id="{68085FC6-4A92-4F65-BAF7-E4906F9897AD}"/>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B</a:t>
            </a:r>
            <a:r>
              <a:rPr lang="en-US" altLang="en-US" baseline="30000">
                <a:effectLst>
                  <a:outerShdw blurRad="38100" dist="38100" dir="2700000" algn="tl">
                    <a:srgbClr val="C0C0C0"/>
                  </a:outerShdw>
                </a:effectLst>
              </a:rPr>
              <a:t>+</a:t>
            </a:r>
            <a:r>
              <a:rPr lang="en-US" altLang="en-US">
                <a:effectLst>
                  <a:outerShdw blurRad="38100" dist="38100" dir="2700000" algn="tl">
                    <a:srgbClr val="C0C0C0"/>
                  </a:outerShdw>
                </a:effectLst>
              </a:rPr>
              <a:t>-Tree Node Structure</a:t>
            </a:r>
          </a:p>
        </p:txBody>
      </p:sp>
      <p:sp>
        <p:nvSpPr>
          <p:cNvPr id="43011" name="Rectangle 3">
            <a:extLst>
              <a:ext uri="{FF2B5EF4-FFF2-40B4-BE49-F238E27FC236}">
                <a16:creationId xmlns:a16="http://schemas.microsoft.com/office/drawing/2014/main" id="{5E2DF636-C20B-414E-A588-A610771C96EE}"/>
              </a:ext>
            </a:extLst>
          </p:cNvPr>
          <p:cNvSpPr>
            <a:spLocks noGrp="1" noChangeArrowheads="1"/>
          </p:cNvSpPr>
          <p:nvPr>
            <p:ph type="body" idx="1"/>
          </p:nvPr>
        </p:nvSpPr>
        <p:spPr>
          <a:xfrm>
            <a:off x="1719263" y="800747"/>
            <a:ext cx="5809790" cy="3947602"/>
          </a:xfrm>
        </p:spPr>
        <p:txBody>
          <a:bodyPr/>
          <a:lstStyle/>
          <a:p>
            <a:pPr>
              <a:tabLst>
                <a:tab pos="1241822" algn="l"/>
              </a:tabLst>
            </a:pPr>
            <a:r>
              <a:rPr lang="en-US" altLang="en-US" dirty="0"/>
              <a:t>Typical node</a:t>
            </a:r>
            <a:br>
              <a:rPr lang="en-US" altLang="en-US" dirty="0"/>
            </a:br>
            <a:br>
              <a:rPr lang="en-US" altLang="en-US" dirty="0"/>
            </a:br>
            <a:br>
              <a:rPr lang="en-US" altLang="en-US" dirty="0"/>
            </a:br>
            <a:endParaRPr lang="en-US" altLang="en-US" dirty="0"/>
          </a:p>
          <a:p>
            <a:pPr lvl="1">
              <a:tabLst>
                <a:tab pos="1241822" algn="l"/>
              </a:tabLst>
            </a:pPr>
            <a:r>
              <a:rPr lang="en-US" altLang="en-US" dirty="0"/>
              <a:t>K</a:t>
            </a:r>
            <a:r>
              <a:rPr lang="en-US" altLang="en-US" baseline="-25000" dirty="0"/>
              <a:t>i</a:t>
            </a:r>
            <a:r>
              <a:rPr lang="en-US" altLang="en-US" dirty="0"/>
              <a:t> are the search-key values </a:t>
            </a:r>
          </a:p>
          <a:p>
            <a:pPr lvl="1">
              <a:tabLst>
                <a:tab pos="1241822" algn="l"/>
              </a:tabLst>
            </a:pPr>
            <a:r>
              <a:rPr lang="en-US" altLang="en-US" dirty="0"/>
              <a:t>P</a:t>
            </a:r>
            <a:r>
              <a:rPr lang="en-US" altLang="en-US" baseline="-25000" dirty="0"/>
              <a:t>i</a:t>
            </a:r>
            <a:r>
              <a:rPr lang="en-US" altLang="en-US" dirty="0"/>
              <a:t> are pointers to children (for non-leaf nodes) or pointers to records or buckets of records (for leaf nodes).</a:t>
            </a:r>
          </a:p>
          <a:p>
            <a:pPr>
              <a:tabLst>
                <a:tab pos="1241822" algn="l"/>
              </a:tabLst>
            </a:pPr>
            <a:r>
              <a:rPr lang="en-US" altLang="en-US" dirty="0"/>
              <a:t>The search-keys in a node are ordered </a:t>
            </a:r>
          </a:p>
          <a:p>
            <a:pPr>
              <a:buNone/>
              <a:tabLst>
                <a:tab pos="1241822" algn="l"/>
              </a:tabLst>
            </a:pPr>
            <a:r>
              <a:rPr lang="en-US" altLang="en-US" dirty="0"/>
              <a:t>		 </a:t>
            </a:r>
            <a:r>
              <a:rPr lang="en-US" altLang="en-US" i="1" dirty="0"/>
              <a:t>K</a:t>
            </a:r>
            <a:r>
              <a:rPr lang="en-US" altLang="en-US" baseline="-25000" dirty="0"/>
              <a:t>1 </a:t>
            </a:r>
            <a:r>
              <a:rPr lang="en-US" altLang="en-US" dirty="0">
                <a:sym typeface="Symbol" panose="05050102010706020507" pitchFamily="18" charset="2"/>
              </a:rPr>
              <a:t>&lt;</a:t>
            </a:r>
            <a:r>
              <a:rPr lang="en-US" altLang="en-US" dirty="0"/>
              <a:t> </a:t>
            </a:r>
            <a:r>
              <a:rPr lang="en-US" altLang="en-US" i="1" dirty="0"/>
              <a:t>K</a:t>
            </a:r>
            <a:r>
              <a:rPr lang="en-US" altLang="en-US" baseline="-25000" dirty="0"/>
              <a:t>2 </a:t>
            </a:r>
            <a:r>
              <a:rPr lang="en-US" altLang="en-US" dirty="0">
                <a:sym typeface="Symbol" panose="05050102010706020507" pitchFamily="18" charset="2"/>
              </a:rPr>
              <a:t>&lt;</a:t>
            </a:r>
            <a:r>
              <a:rPr lang="en-US" altLang="en-US" dirty="0"/>
              <a:t> </a:t>
            </a:r>
            <a:r>
              <a:rPr lang="en-US" altLang="en-US" i="1" dirty="0"/>
              <a:t>K</a:t>
            </a:r>
            <a:r>
              <a:rPr lang="en-US" altLang="en-US" baseline="-25000" dirty="0"/>
              <a:t>3 </a:t>
            </a:r>
            <a:r>
              <a:rPr lang="en-US" altLang="en-US" dirty="0">
                <a:sym typeface="Symbol" panose="05050102010706020507" pitchFamily="18" charset="2"/>
              </a:rPr>
              <a:t>&lt;</a:t>
            </a:r>
            <a:r>
              <a:rPr lang="en-US" altLang="en-US" dirty="0"/>
              <a:t> </a:t>
            </a:r>
            <a:r>
              <a:rPr lang="en-US" altLang="en-US" i="1" dirty="0"/>
              <a:t>. . .</a:t>
            </a:r>
            <a:r>
              <a:rPr lang="en-US" altLang="en-US" baseline="-25000" dirty="0"/>
              <a:t> </a:t>
            </a:r>
            <a:r>
              <a:rPr lang="en-US" altLang="en-US" dirty="0">
                <a:sym typeface="Symbol" panose="05050102010706020507" pitchFamily="18" charset="2"/>
              </a:rPr>
              <a:t>&lt;</a:t>
            </a:r>
            <a:r>
              <a:rPr lang="en-US" altLang="en-US" dirty="0"/>
              <a:t> </a:t>
            </a:r>
            <a:r>
              <a:rPr lang="en-US" altLang="en-US" i="1" dirty="0" err="1"/>
              <a:t>K</a:t>
            </a:r>
            <a:r>
              <a:rPr lang="en-US" altLang="en-US" i="1" baseline="-25000" dirty="0" err="1"/>
              <a:t>n</a:t>
            </a:r>
            <a:r>
              <a:rPr lang="en-US" altLang="en-US" i="1" baseline="-25000" dirty="0"/>
              <a:t>–</a:t>
            </a:r>
            <a:r>
              <a:rPr lang="en-US" altLang="en-US" baseline="-25000" dirty="0"/>
              <a:t>1</a:t>
            </a:r>
          </a:p>
          <a:p>
            <a:pPr>
              <a:buNone/>
              <a:tabLst>
                <a:tab pos="1241822" algn="l"/>
              </a:tabLst>
            </a:pPr>
            <a:r>
              <a:rPr lang="en-US" altLang="en-US" baseline="-25000" dirty="0"/>
              <a:t>        </a:t>
            </a:r>
            <a:r>
              <a:rPr lang="en-US" altLang="en-US" dirty="0"/>
              <a:t>(Initially assume no duplicate keys, address duplicates later)</a:t>
            </a:r>
          </a:p>
          <a:p>
            <a:pPr>
              <a:buNone/>
              <a:tabLst>
                <a:tab pos="1241822" algn="l"/>
              </a:tabLst>
            </a:pPr>
            <a:endParaRPr lang="en-US" altLang="en-US" dirty="0"/>
          </a:p>
          <a:p>
            <a:pPr>
              <a:buNone/>
              <a:tabLst>
                <a:tab pos="1241822" algn="l"/>
              </a:tabLst>
            </a:pPr>
            <a:endParaRPr lang="en-US" altLang="en-US" dirty="0"/>
          </a:p>
          <a:p>
            <a:pPr>
              <a:buNone/>
              <a:tabLst>
                <a:tab pos="1241822" algn="l"/>
              </a:tabLst>
            </a:pPr>
            <a:endParaRPr lang="en-US" altLang="en-US" dirty="0"/>
          </a:p>
        </p:txBody>
      </p:sp>
      <p:pic>
        <p:nvPicPr>
          <p:cNvPr id="43012" name="Picture 6">
            <a:extLst>
              <a:ext uri="{FF2B5EF4-FFF2-40B4-BE49-F238E27FC236}">
                <a16:creationId xmlns:a16="http://schemas.microsoft.com/office/drawing/2014/main" id="{61F7658D-8529-4C17-B4AA-522328E487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86003" y="1236048"/>
            <a:ext cx="4360068" cy="337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087359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6018" name="Rectangle 2">
            <a:extLst>
              <a:ext uri="{FF2B5EF4-FFF2-40B4-BE49-F238E27FC236}">
                <a16:creationId xmlns:a16="http://schemas.microsoft.com/office/drawing/2014/main" id="{30825248-ECF3-42B1-B321-CDFB41005F42}"/>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Leaf Nodes in B</a:t>
            </a:r>
            <a:r>
              <a:rPr lang="en-US" altLang="en-US" baseline="30000">
                <a:effectLst>
                  <a:outerShdw blurRad="38100" dist="38100" dir="2700000" algn="tl">
                    <a:srgbClr val="C0C0C0"/>
                  </a:outerShdw>
                </a:effectLst>
              </a:rPr>
              <a:t>+</a:t>
            </a:r>
            <a:r>
              <a:rPr lang="en-US" altLang="en-US">
                <a:effectLst>
                  <a:outerShdw blurRad="38100" dist="38100" dir="2700000" algn="tl">
                    <a:srgbClr val="C0C0C0"/>
                  </a:outerShdw>
                </a:effectLst>
              </a:rPr>
              <a:t>-Trees</a:t>
            </a:r>
          </a:p>
        </p:txBody>
      </p:sp>
      <p:sp>
        <p:nvSpPr>
          <p:cNvPr id="45059" name="Rectangle 3">
            <a:extLst>
              <a:ext uri="{FF2B5EF4-FFF2-40B4-BE49-F238E27FC236}">
                <a16:creationId xmlns:a16="http://schemas.microsoft.com/office/drawing/2014/main" id="{33B428D0-E1FF-4080-8E20-A5CE39542436}"/>
              </a:ext>
            </a:extLst>
          </p:cNvPr>
          <p:cNvSpPr>
            <a:spLocks noGrp="1" noChangeArrowheads="1"/>
          </p:cNvSpPr>
          <p:nvPr>
            <p:ph type="body" idx="1"/>
          </p:nvPr>
        </p:nvSpPr>
        <p:spPr>
          <a:xfrm>
            <a:off x="1775535" y="1191816"/>
            <a:ext cx="5950432" cy="3657600"/>
          </a:xfrm>
        </p:spPr>
        <p:txBody>
          <a:bodyPr/>
          <a:lstStyle/>
          <a:p>
            <a:r>
              <a:rPr lang="en-US" altLang="en-US" dirty="0"/>
              <a:t>For </a:t>
            </a:r>
            <a:r>
              <a:rPr lang="en-US" altLang="en-US" i="1" dirty="0" err="1"/>
              <a:t>i</a:t>
            </a:r>
            <a:r>
              <a:rPr lang="en-US" altLang="en-US" dirty="0"/>
              <a:t> = 1, 2, . . ., </a:t>
            </a:r>
            <a:r>
              <a:rPr lang="en-US" altLang="en-US" i="1" dirty="0"/>
              <a:t>n–</a:t>
            </a:r>
            <a:r>
              <a:rPr lang="en-US" altLang="en-US" dirty="0"/>
              <a:t>1, pointer </a:t>
            </a:r>
            <a:r>
              <a:rPr lang="en-US" altLang="en-US" i="1" dirty="0"/>
              <a:t>P</a:t>
            </a:r>
            <a:r>
              <a:rPr lang="en-US" altLang="en-US" i="1" baseline="-25000" dirty="0"/>
              <a:t>i</a:t>
            </a:r>
            <a:r>
              <a:rPr lang="en-US" altLang="en-US" dirty="0"/>
              <a:t> points to a file record with search-key value </a:t>
            </a:r>
            <a:r>
              <a:rPr lang="en-US" altLang="en-US" i="1" dirty="0"/>
              <a:t>K</a:t>
            </a:r>
            <a:r>
              <a:rPr lang="en-US" altLang="en-US" i="1" baseline="-25000" dirty="0"/>
              <a:t>i</a:t>
            </a:r>
            <a:r>
              <a:rPr lang="en-US" altLang="en-US" dirty="0"/>
              <a:t>, </a:t>
            </a:r>
          </a:p>
          <a:p>
            <a:r>
              <a:rPr lang="en-US" altLang="en-US" dirty="0"/>
              <a:t>If </a:t>
            </a:r>
            <a:r>
              <a:rPr lang="en-US" altLang="en-US" i="1" dirty="0"/>
              <a:t>L</a:t>
            </a:r>
            <a:r>
              <a:rPr lang="en-US" altLang="en-US" i="1" baseline="-25000" dirty="0"/>
              <a:t>i</a:t>
            </a:r>
            <a:r>
              <a:rPr lang="en-US" altLang="en-US" i="1" dirty="0"/>
              <a:t>, </a:t>
            </a:r>
            <a:r>
              <a:rPr lang="en-US" altLang="en-US" i="1" dirty="0" err="1"/>
              <a:t>L</a:t>
            </a:r>
            <a:r>
              <a:rPr lang="en-US" altLang="en-US" i="1" baseline="-25000" dirty="0" err="1"/>
              <a:t>j</a:t>
            </a:r>
            <a:r>
              <a:rPr lang="en-US" altLang="en-US" dirty="0"/>
              <a:t> are leaf nodes and </a:t>
            </a:r>
            <a:r>
              <a:rPr lang="en-US" altLang="en-US" i="1" dirty="0" err="1"/>
              <a:t>i</a:t>
            </a:r>
            <a:r>
              <a:rPr lang="en-US" altLang="en-US" i="1" dirty="0"/>
              <a:t> </a:t>
            </a:r>
            <a:r>
              <a:rPr lang="en-US" altLang="en-US" dirty="0"/>
              <a:t>&lt; </a:t>
            </a:r>
            <a:r>
              <a:rPr lang="en-US" altLang="en-US" i="1" dirty="0"/>
              <a:t>j, L</a:t>
            </a:r>
            <a:r>
              <a:rPr lang="en-US" altLang="en-US" i="1" baseline="-25000" dirty="0"/>
              <a:t>i</a:t>
            </a:r>
            <a:r>
              <a:rPr lang="ja-JP" altLang="en-US" dirty="0"/>
              <a:t>’</a:t>
            </a:r>
            <a:r>
              <a:rPr lang="en-US" altLang="ja-JP" dirty="0"/>
              <a:t>s search-key values are less than or equal to </a:t>
            </a:r>
            <a:r>
              <a:rPr lang="en-US" altLang="ja-JP" i="1" dirty="0" err="1"/>
              <a:t>L</a:t>
            </a:r>
            <a:r>
              <a:rPr lang="en-US" altLang="ja-JP" i="1" baseline="-25000" dirty="0" err="1"/>
              <a:t>j</a:t>
            </a:r>
            <a:r>
              <a:rPr lang="ja-JP" altLang="en-US" dirty="0"/>
              <a:t>’</a:t>
            </a:r>
            <a:r>
              <a:rPr lang="en-US" altLang="ja-JP" dirty="0"/>
              <a:t>s search-key values</a:t>
            </a:r>
          </a:p>
          <a:p>
            <a:r>
              <a:rPr lang="en-US" altLang="en-US" i="1" dirty="0" err="1"/>
              <a:t>P</a:t>
            </a:r>
            <a:r>
              <a:rPr lang="en-US" altLang="en-US" i="1" baseline="-25000" dirty="0" err="1"/>
              <a:t>n</a:t>
            </a:r>
            <a:r>
              <a:rPr lang="en-US" altLang="en-US" dirty="0"/>
              <a:t> points to next leaf node in search-key order</a:t>
            </a:r>
          </a:p>
        </p:txBody>
      </p:sp>
      <p:sp>
        <p:nvSpPr>
          <p:cNvPr id="45060" name="Text Box 4">
            <a:extLst>
              <a:ext uri="{FF2B5EF4-FFF2-40B4-BE49-F238E27FC236}">
                <a16:creationId xmlns:a16="http://schemas.microsoft.com/office/drawing/2014/main" id="{76855706-2897-4A1C-BB15-612E6E125592}"/>
              </a:ext>
            </a:extLst>
          </p:cNvPr>
          <p:cNvSpPr txBox="1">
            <a:spLocks noChangeArrowheads="1"/>
          </p:cNvSpPr>
          <p:nvPr/>
        </p:nvSpPr>
        <p:spPr bwMode="auto">
          <a:xfrm>
            <a:off x="1775535" y="859739"/>
            <a:ext cx="2342332" cy="288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50000"/>
              </a:spcBef>
              <a:spcAft>
                <a:spcPct val="0"/>
              </a:spcAft>
              <a:buClrTx/>
              <a:buSzTx/>
              <a:buFont typeface="Monotype Sorts" pitchFamily="-65" charset="2"/>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Properties of a leaf node:</a:t>
            </a:r>
          </a:p>
        </p:txBody>
      </p:sp>
      <p:grpSp>
        <p:nvGrpSpPr>
          <p:cNvPr id="45061" name="Group 7">
            <a:extLst>
              <a:ext uri="{FF2B5EF4-FFF2-40B4-BE49-F238E27FC236}">
                <a16:creationId xmlns:a16="http://schemas.microsoft.com/office/drawing/2014/main" id="{0ABF95CC-E6C9-439C-8C6C-8B69BDB3EC8C}"/>
              </a:ext>
            </a:extLst>
          </p:cNvPr>
          <p:cNvGrpSpPr>
            <a:grpSpLocks/>
          </p:cNvGrpSpPr>
          <p:nvPr/>
        </p:nvGrpSpPr>
        <p:grpSpPr bwMode="auto">
          <a:xfrm>
            <a:off x="1968104" y="2289190"/>
            <a:ext cx="5629275" cy="2471738"/>
            <a:chOff x="961" y="2239"/>
            <a:chExt cx="4527" cy="1961"/>
          </a:xfrm>
        </p:grpSpPr>
        <p:pic>
          <p:nvPicPr>
            <p:cNvPr id="45062" name="Picture 8">
              <a:extLst>
                <a:ext uri="{FF2B5EF4-FFF2-40B4-BE49-F238E27FC236}">
                  <a16:creationId xmlns:a16="http://schemas.microsoft.com/office/drawing/2014/main" id="{012C4B4A-CC70-4617-8C41-85390F3903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28848" b="9171"/>
            <a:stretch>
              <a:fillRect/>
            </a:stretch>
          </p:blipFill>
          <p:spPr bwMode="auto">
            <a:xfrm>
              <a:off x="961" y="2537"/>
              <a:ext cx="4521" cy="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3" name="Picture 8">
              <a:extLst>
                <a:ext uri="{FF2B5EF4-FFF2-40B4-BE49-F238E27FC236}">
                  <a16:creationId xmlns:a16="http://schemas.microsoft.com/office/drawing/2014/main" id="{7BD2BFE1-0AF9-488E-85E2-AE4A1033A7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88744"/>
            <a:stretch>
              <a:fillRect/>
            </a:stretch>
          </p:blipFill>
          <p:spPr bwMode="auto">
            <a:xfrm>
              <a:off x="967" y="2239"/>
              <a:ext cx="4521" cy="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4472431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a:extLst>
              <a:ext uri="{FF2B5EF4-FFF2-40B4-BE49-F238E27FC236}">
                <a16:creationId xmlns:a16="http://schemas.microsoft.com/office/drawing/2014/main" id="{0977D842-A55D-45FB-A569-781D6F374B75}"/>
              </a:ext>
            </a:extLst>
          </p:cNvPr>
          <p:cNvSpPr>
            <a:spLocks noGrp="1" noChangeArrowheads="1"/>
          </p:cNvSpPr>
          <p:nvPr>
            <p:ph type="title"/>
          </p:nvPr>
        </p:nvSpPr>
        <p:spPr>
          <a:extLst>
            <a:ext uri="{909E8E84-426E-40dd-AFC4-6F175D3DCCD1}"/>
            <a:ext uri="{91240B29-F687-4f45-9708-019B960494DF}"/>
          </a:extLst>
        </p:spPr>
        <p:txBody>
          <a:bodyPr/>
          <a:lstStyle/>
          <a:p>
            <a:pPr>
              <a:defRPr/>
            </a:pPr>
            <a:r>
              <a:rPr lang="en-US" altLang="en-US">
                <a:effectLst>
                  <a:outerShdw blurRad="38100" dist="38100" dir="2700000" algn="tl">
                    <a:srgbClr val="C0C0C0"/>
                  </a:outerShdw>
                </a:effectLst>
              </a:rPr>
              <a:t>Non-Leaf Nodes in B</a:t>
            </a:r>
            <a:r>
              <a:rPr lang="en-US" altLang="en-US" baseline="30000">
                <a:effectLst>
                  <a:outerShdw blurRad="38100" dist="38100" dir="2700000" algn="tl">
                    <a:srgbClr val="C0C0C0"/>
                  </a:outerShdw>
                </a:effectLst>
              </a:rPr>
              <a:t>+</a:t>
            </a:r>
            <a:r>
              <a:rPr lang="en-US" altLang="en-US">
                <a:effectLst>
                  <a:outerShdw blurRad="38100" dist="38100" dir="2700000" algn="tl">
                    <a:srgbClr val="C0C0C0"/>
                  </a:outerShdw>
                </a:effectLst>
              </a:rPr>
              <a:t>-Trees</a:t>
            </a:r>
          </a:p>
        </p:txBody>
      </p:sp>
      <p:sp>
        <p:nvSpPr>
          <p:cNvPr id="47107" name="Rectangle 3">
            <a:extLst>
              <a:ext uri="{FF2B5EF4-FFF2-40B4-BE49-F238E27FC236}">
                <a16:creationId xmlns:a16="http://schemas.microsoft.com/office/drawing/2014/main" id="{522285B4-4C44-43C2-9590-DFD402152A18}"/>
              </a:ext>
            </a:extLst>
          </p:cNvPr>
          <p:cNvSpPr>
            <a:spLocks noGrp="1" noChangeArrowheads="1"/>
          </p:cNvSpPr>
          <p:nvPr>
            <p:ph type="body" idx="1"/>
          </p:nvPr>
        </p:nvSpPr>
        <p:spPr>
          <a:xfrm>
            <a:off x="1719263" y="800747"/>
            <a:ext cx="5809790" cy="3947602"/>
          </a:xfrm>
        </p:spPr>
        <p:txBody>
          <a:bodyPr/>
          <a:lstStyle/>
          <a:p>
            <a:r>
              <a:rPr lang="en-US" altLang="en-US" dirty="0"/>
              <a:t>Non leaf nodes form a multi-level sparse index on the leaf nodes.  For a non-leaf node with </a:t>
            </a:r>
            <a:r>
              <a:rPr lang="en-US" altLang="en-US" i="1" dirty="0"/>
              <a:t>m</a:t>
            </a:r>
            <a:r>
              <a:rPr lang="en-US" altLang="en-US" dirty="0"/>
              <a:t> pointers:</a:t>
            </a:r>
          </a:p>
          <a:p>
            <a:pPr lvl="1"/>
            <a:r>
              <a:rPr lang="en-US" altLang="en-US" dirty="0"/>
              <a:t>All the search-keys in the subtree to which </a:t>
            </a:r>
            <a:r>
              <a:rPr lang="en-US" altLang="en-US" i="1" dirty="0"/>
              <a:t>P</a:t>
            </a:r>
            <a:r>
              <a:rPr lang="en-US" altLang="en-US" baseline="-25000" dirty="0"/>
              <a:t>1</a:t>
            </a:r>
            <a:r>
              <a:rPr lang="en-US" altLang="en-US" dirty="0"/>
              <a:t> points are less than </a:t>
            </a:r>
            <a:r>
              <a:rPr lang="en-US" altLang="en-US" i="1" dirty="0"/>
              <a:t>K</a:t>
            </a:r>
            <a:r>
              <a:rPr lang="en-US" altLang="en-US" baseline="-25000" dirty="0"/>
              <a:t>1 </a:t>
            </a:r>
            <a:endParaRPr lang="en-US" altLang="en-US" dirty="0"/>
          </a:p>
          <a:p>
            <a:pPr lvl="1"/>
            <a:r>
              <a:rPr lang="en-US" altLang="en-US" dirty="0"/>
              <a:t>For 2 </a:t>
            </a:r>
            <a:r>
              <a:rPr lang="en-US" altLang="en-US" dirty="0">
                <a:sym typeface="Symbol" panose="05050102010706020507" pitchFamily="18" charset="2"/>
              </a:rPr>
              <a:t> </a:t>
            </a:r>
            <a:r>
              <a:rPr lang="en-US" altLang="en-US" i="1" dirty="0" err="1">
                <a:sym typeface="Symbol" panose="05050102010706020507" pitchFamily="18" charset="2"/>
              </a:rPr>
              <a:t>i</a:t>
            </a:r>
            <a:r>
              <a:rPr lang="en-US" altLang="en-US" i="1" dirty="0">
                <a:sym typeface="Symbol" panose="05050102010706020507" pitchFamily="18" charset="2"/>
              </a:rPr>
              <a:t> </a:t>
            </a:r>
            <a:r>
              <a:rPr lang="en-US" altLang="en-US" dirty="0">
                <a:sym typeface="Symbol" panose="05050102010706020507" pitchFamily="18" charset="2"/>
              </a:rPr>
              <a:t> </a:t>
            </a:r>
            <a:r>
              <a:rPr lang="en-US" altLang="en-US" i="1" dirty="0">
                <a:sym typeface="Symbol" panose="05050102010706020507" pitchFamily="18" charset="2"/>
              </a:rPr>
              <a:t>n </a:t>
            </a:r>
            <a:r>
              <a:rPr lang="en-US" altLang="en-US" dirty="0">
                <a:sym typeface="Symbol" panose="05050102010706020507" pitchFamily="18" charset="2"/>
              </a:rPr>
              <a:t>– 1, all the search-keys in the subtree to which </a:t>
            </a:r>
            <a:r>
              <a:rPr lang="en-US" altLang="en-US" i="1" dirty="0">
                <a:sym typeface="Symbol" panose="05050102010706020507" pitchFamily="18" charset="2"/>
              </a:rPr>
              <a:t>P</a:t>
            </a:r>
            <a:r>
              <a:rPr lang="en-US" altLang="en-US" i="1" baseline="-25000" dirty="0">
                <a:sym typeface="Symbol" panose="05050102010706020507" pitchFamily="18" charset="2"/>
              </a:rPr>
              <a:t>i</a:t>
            </a:r>
            <a:r>
              <a:rPr lang="en-US" altLang="en-US" dirty="0">
                <a:sym typeface="Symbol" panose="05050102010706020507" pitchFamily="18" charset="2"/>
              </a:rPr>
              <a:t> points have values greater than or equal to </a:t>
            </a:r>
            <a:r>
              <a:rPr lang="en-US" altLang="en-US" i="1" dirty="0">
                <a:sym typeface="Symbol" panose="05050102010706020507" pitchFamily="18" charset="2"/>
              </a:rPr>
              <a:t>K</a:t>
            </a:r>
            <a:r>
              <a:rPr lang="en-US" altLang="en-US" i="1" baseline="-25000" dirty="0">
                <a:sym typeface="Symbol" panose="05050102010706020507" pitchFamily="18" charset="2"/>
              </a:rPr>
              <a:t>i</a:t>
            </a:r>
            <a:r>
              <a:rPr lang="en-US" altLang="en-US" baseline="-25000" dirty="0">
                <a:sym typeface="Symbol" panose="05050102010706020507" pitchFamily="18" charset="2"/>
              </a:rPr>
              <a:t>–1</a:t>
            </a:r>
            <a:r>
              <a:rPr lang="en-US" altLang="en-US" dirty="0">
                <a:sym typeface="Symbol" panose="05050102010706020507" pitchFamily="18" charset="2"/>
              </a:rPr>
              <a:t> and less than </a:t>
            </a:r>
            <a:r>
              <a:rPr lang="en-US" altLang="en-US" i="1" dirty="0">
                <a:sym typeface="Symbol" panose="05050102010706020507" pitchFamily="18" charset="2"/>
              </a:rPr>
              <a:t>K</a:t>
            </a:r>
            <a:r>
              <a:rPr lang="en-US" altLang="en-US" i="1" baseline="-25000" dirty="0">
                <a:sym typeface="Symbol" panose="05050102010706020507" pitchFamily="18" charset="2"/>
              </a:rPr>
              <a:t>i </a:t>
            </a:r>
          </a:p>
          <a:p>
            <a:pPr lvl="1"/>
            <a:r>
              <a:rPr lang="en-US" altLang="en-US" dirty="0">
                <a:sym typeface="Symbol" panose="05050102010706020507" pitchFamily="18" charset="2"/>
              </a:rPr>
              <a:t>All the search-keys in the subtree to which </a:t>
            </a:r>
            <a:r>
              <a:rPr lang="en-US" altLang="en-US" i="1" dirty="0" err="1">
                <a:sym typeface="Symbol" panose="05050102010706020507" pitchFamily="18" charset="2"/>
              </a:rPr>
              <a:t>P</a:t>
            </a:r>
            <a:r>
              <a:rPr lang="en-US" altLang="en-US" i="1" baseline="-25000" dirty="0" err="1">
                <a:sym typeface="Symbol" panose="05050102010706020507" pitchFamily="18" charset="2"/>
              </a:rPr>
              <a:t>n</a:t>
            </a:r>
            <a:r>
              <a:rPr lang="en-US" altLang="en-US" dirty="0">
                <a:sym typeface="Symbol" panose="05050102010706020507" pitchFamily="18" charset="2"/>
              </a:rPr>
              <a:t> points have values greater than or equal to </a:t>
            </a:r>
            <a:r>
              <a:rPr lang="en-US" altLang="en-US" i="1" dirty="0" err="1">
                <a:sym typeface="Symbol" panose="05050102010706020507" pitchFamily="18" charset="2"/>
              </a:rPr>
              <a:t>K</a:t>
            </a:r>
            <a:r>
              <a:rPr lang="en-US" altLang="en-US" i="1" baseline="-25000" dirty="0" err="1">
                <a:sym typeface="Symbol" panose="05050102010706020507" pitchFamily="18" charset="2"/>
              </a:rPr>
              <a:t>n</a:t>
            </a:r>
            <a:r>
              <a:rPr lang="en-US" altLang="en-US" baseline="-25000" dirty="0">
                <a:sym typeface="Symbol" panose="05050102010706020507" pitchFamily="18" charset="2"/>
              </a:rPr>
              <a:t>–1</a:t>
            </a:r>
            <a:endParaRPr lang="en-US" altLang="en-US" dirty="0">
              <a:sym typeface="Symbol" panose="05050102010706020507" pitchFamily="18" charset="2"/>
            </a:endParaRPr>
          </a:p>
          <a:p>
            <a:pPr lvl="1"/>
            <a:r>
              <a:rPr lang="en-US" altLang="en-US" dirty="0">
                <a:sym typeface="Symbol" panose="05050102010706020507" pitchFamily="18" charset="2"/>
              </a:rPr>
              <a:t>General structure</a:t>
            </a:r>
          </a:p>
        </p:txBody>
      </p:sp>
      <p:pic>
        <p:nvPicPr>
          <p:cNvPr id="47108" name="Picture 6">
            <a:extLst>
              <a:ext uri="{FF2B5EF4-FFF2-40B4-BE49-F238E27FC236}">
                <a16:creationId xmlns:a16="http://schemas.microsoft.com/office/drawing/2014/main" id="{62FC7E36-0E9F-4C04-A7DA-9617738A4A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4626" y="2813001"/>
            <a:ext cx="3860371" cy="29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353891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62" name="Rectangle 2">
            <a:extLst>
              <a:ext uri="{FF2B5EF4-FFF2-40B4-BE49-F238E27FC236}">
                <a16:creationId xmlns:a16="http://schemas.microsoft.com/office/drawing/2014/main" id="{32E1A6C6-86FE-48FF-AA43-AFD7CE8AD82B}"/>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Example of B</a:t>
            </a:r>
            <a:r>
              <a:rPr lang="en-US" altLang="en-US" baseline="30000">
                <a:effectLst>
                  <a:outerShdw blurRad="38100" dist="38100" dir="2700000" algn="tl">
                    <a:srgbClr val="C0C0C0"/>
                  </a:outerShdw>
                </a:effectLst>
              </a:rPr>
              <a:t>+</a:t>
            </a:r>
            <a:r>
              <a:rPr lang="en-US" altLang="en-US">
                <a:effectLst>
                  <a:outerShdw blurRad="38100" dist="38100" dir="2700000" algn="tl">
                    <a:srgbClr val="C0C0C0"/>
                  </a:outerShdw>
                </a:effectLst>
              </a:rPr>
              <a:t>-tree</a:t>
            </a:r>
          </a:p>
        </p:txBody>
      </p:sp>
      <p:sp>
        <p:nvSpPr>
          <p:cNvPr id="48131" name="Rectangle 3">
            <a:extLst>
              <a:ext uri="{FF2B5EF4-FFF2-40B4-BE49-F238E27FC236}">
                <a16:creationId xmlns:a16="http://schemas.microsoft.com/office/drawing/2014/main" id="{F1965228-E904-49E0-AF36-1FD378CB67E5}"/>
              </a:ext>
            </a:extLst>
          </p:cNvPr>
          <p:cNvSpPr>
            <a:spLocks noGrp="1" noChangeArrowheads="1"/>
          </p:cNvSpPr>
          <p:nvPr>
            <p:ph type="body" idx="1"/>
          </p:nvPr>
        </p:nvSpPr>
        <p:spPr>
          <a:xfrm>
            <a:off x="1794274" y="988209"/>
            <a:ext cx="5210173" cy="3190885"/>
          </a:xfrm>
        </p:spPr>
        <p:txBody>
          <a:bodyPr/>
          <a:lstStyle/>
          <a:p>
            <a:r>
              <a:rPr kumimoji="0" lang="en-US" altLang="en-US" dirty="0"/>
              <a:t>B</a:t>
            </a:r>
            <a:r>
              <a:rPr kumimoji="0" lang="en-US" altLang="en-US" baseline="30000" dirty="0"/>
              <a:t>+</a:t>
            </a:r>
            <a:r>
              <a:rPr kumimoji="0" lang="en-US" altLang="en-US" dirty="0"/>
              <a:t>-tree for </a:t>
            </a:r>
            <a:r>
              <a:rPr kumimoji="0" lang="en-US" altLang="en-US" i="1" dirty="0"/>
              <a:t>instructor </a:t>
            </a:r>
            <a:r>
              <a:rPr kumimoji="0" lang="en-US" altLang="en-US" dirty="0"/>
              <a:t>file (</a:t>
            </a:r>
            <a:r>
              <a:rPr kumimoji="0" lang="en-US" altLang="en-US" i="1" dirty="0"/>
              <a:t>n</a:t>
            </a:r>
            <a:r>
              <a:rPr kumimoji="0" lang="en-US" altLang="en-US" dirty="0"/>
              <a:t> = 6)</a:t>
            </a:r>
          </a:p>
          <a:p>
            <a:endParaRPr lang="en-US" altLang="en-US" dirty="0"/>
          </a:p>
          <a:p>
            <a:endParaRPr lang="en-US" altLang="en-US" dirty="0"/>
          </a:p>
          <a:p>
            <a:endParaRPr lang="en-US" altLang="en-US" dirty="0"/>
          </a:p>
          <a:p>
            <a:endParaRPr lang="en-US" altLang="en-US" dirty="0"/>
          </a:p>
          <a:p>
            <a:pPr marL="0" indent="0">
              <a:buNone/>
            </a:pPr>
            <a:endParaRPr lang="en-US" altLang="en-US" dirty="0"/>
          </a:p>
          <a:p>
            <a:r>
              <a:rPr lang="en-US" altLang="en-US" dirty="0"/>
              <a:t>Leaf nodes must have between 3 and 5 values </a:t>
            </a:r>
            <a:br>
              <a:rPr lang="en-US" altLang="en-US" dirty="0"/>
            </a:br>
            <a:r>
              <a:rPr lang="en-US" altLang="en-US" dirty="0"/>
              <a:t>(</a:t>
            </a:r>
            <a:r>
              <a:rPr lang="en-US" altLang="en-US" dirty="0">
                <a:sym typeface="Symbol" panose="05050102010706020507" pitchFamily="18" charset="2"/>
              </a:rPr>
              <a:t>(</a:t>
            </a:r>
            <a:r>
              <a:rPr lang="en-US" altLang="en-US" i="1" dirty="0">
                <a:sym typeface="Symbol" panose="05050102010706020507" pitchFamily="18" charset="2"/>
              </a:rPr>
              <a:t>n</a:t>
            </a:r>
            <a:r>
              <a:rPr lang="en-US" altLang="en-US" dirty="0">
                <a:sym typeface="Symbol" panose="05050102010706020507" pitchFamily="18" charset="2"/>
              </a:rPr>
              <a:t>–1)/2 and </a:t>
            </a:r>
            <a:r>
              <a:rPr lang="en-US" altLang="en-US" i="1" dirty="0">
                <a:sym typeface="Symbol" panose="05050102010706020507" pitchFamily="18" charset="2"/>
              </a:rPr>
              <a:t>n </a:t>
            </a:r>
            <a:r>
              <a:rPr lang="en-US" altLang="en-US" dirty="0">
                <a:sym typeface="Symbol" panose="05050102010706020507" pitchFamily="18" charset="2"/>
              </a:rPr>
              <a:t>–1, with </a:t>
            </a:r>
            <a:r>
              <a:rPr lang="en-US" altLang="en-US" i="1" dirty="0">
                <a:sym typeface="Symbol" panose="05050102010706020507" pitchFamily="18" charset="2"/>
              </a:rPr>
              <a:t>n</a:t>
            </a:r>
            <a:r>
              <a:rPr lang="en-US" altLang="en-US" dirty="0">
                <a:sym typeface="Symbol" panose="05050102010706020507" pitchFamily="18" charset="2"/>
              </a:rPr>
              <a:t> = 6).</a:t>
            </a:r>
          </a:p>
          <a:p>
            <a:r>
              <a:rPr lang="en-US" altLang="en-US" dirty="0">
                <a:sym typeface="Symbol" panose="05050102010706020507" pitchFamily="18" charset="2"/>
              </a:rPr>
              <a:t>Non-leaf nodes other than root must have between 3 and 6 children </a:t>
            </a:r>
            <a:r>
              <a:rPr lang="en-US" altLang="en-US" dirty="0"/>
              <a:t>(</a:t>
            </a:r>
            <a:r>
              <a:rPr lang="en-US" altLang="en-US" dirty="0">
                <a:sym typeface="Symbol" panose="05050102010706020507" pitchFamily="18" charset="2"/>
              </a:rPr>
              <a:t>(</a:t>
            </a:r>
            <a:r>
              <a:rPr lang="en-US" altLang="en-US" i="1" dirty="0">
                <a:sym typeface="Symbol" panose="05050102010706020507" pitchFamily="18" charset="2"/>
              </a:rPr>
              <a:t>n</a:t>
            </a:r>
            <a:r>
              <a:rPr lang="en-US" altLang="en-US" dirty="0">
                <a:sym typeface="Symbol" panose="05050102010706020507" pitchFamily="18" charset="2"/>
              </a:rPr>
              <a:t>/2 and </a:t>
            </a:r>
            <a:r>
              <a:rPr lang="en-US" altLang="en-US" i="1" dirty="0">
                <a:sym typeface="Symbol" panose="05050102010706020507" pitchFamily="18" charset="2"/>
              </a:rPr>
              <a:t>n </a:t>
            </a:r>
            <a:r>
              <a:rPr lang="en-US" altLang="en-US" dirty="0">
                <a:sym typeface="Symbol" panose="05050102010706020507" pitchFamily="18" charset="2"/>
              </a:rPr>
              <a:t>with </a:t>
            </a:r>
            <a:r>
              <a:rPr lang="en-US" altLang="en-US" i="1" dirty="0">
                <a:sym typeface="Symbol" panose="05050102010706020507" pitchFamily="18" charset="2"/>
              </a:rPr>
              <a:t>n</a:t>
            </a:r>
            <a:r>
              <a:rPr lang="en-US" altLang="en-US" dirty="0">
                <a:sym typeface="Symbol" panose="05050102010706020507" pitchFamily="18" charset="2"/>
              </a:rPr>
              <a:t> =6).</a:t>
            </a:r>
          </a:p>
          <a:p>
            <a:r>
              <a:rPr lang="en-US" altLang="en-US" dirty="0">
                <a:sym typeface="Symbol" panose="05050102010706020507" pitchFamily="18" charset="2"/>
              </a:rPr>
              <a:t>Root must have at least 2 children.</a:t>
            </a:r>
          </a:p>
        </p:txBody>
      </p:sp>
      <p:pic>
        <p:nvPicPr>
          <p:cNvPr id="48133" name="Picture 6">
            <a:extLst>
              <a:ext uri="{FF2B5EF4-FFF2-40B4-BE49-F238E27FC236}">
                <a16:creationId xmlns:a16="http://schemas.microsoft.com/office/drawing/2014/main" id="{33F38C9F-4795-45E8-AC13-8552F375DD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4931" y="1419218"/>
            <a:ext cx="6405563" cy="8703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880815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4210" name="Rectangle 2">
            <a:extLst>
              <a:ext uri="{FF2B5EF4-FFF2-40B4-BE49-F238E27FC236}">
                <a16:creationId xmlns:a16="http://schemas.microsoft.com/office/drawing/2014/main" id="{2236C35C-12A7-41B6-BCCD-455129331DC9}"/>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Observations about B</a:t>
            </a:r>
            <a:r>
              <a:rPr lang="en-US" altLang="en-US" baseline="30000">
                <a:effectLst>
                  <a:outerShdw blurRad="38100" dist="38100" dir="2700000" algn="tl">
                    <a:srgbClr val="C0C0C0"/>
                  </a:outerShdw>
                </a:effectLst>
              </a:rPr>
              <a:t>+</a:t>
            </a:r>
            <a:r>
              <a:rPr lang="en-US" altLang="en-US">
                <a:effectLst>
                  <a:outerShdw blurRad="38100" dist="38100" dir="2700000" algn="tl">
                    <a:srgbClr val="C0C0C0"/>
                  </a:outerShdw>
                </a:effectLst>
              </a:rPr>
              <a:t>-trees</a:t>
            </a:r>
          </a:p>
        </p:txBody>
      </p:sp>
      <p:sp>
        <p:nvSpPr>
          <p:cNvPr id="61442" name="Rectangle 3">
            <a:extLst>
              <a:ext uri="{FF2B5EF4-FFF2-40B4-BE49-F238E27FC236}">
                <a16:creationId xmlns:a16="http://schemas.microsoft.com/office/drawing/2014/main" id="{30320B58-A814-4C25-9DB6-EE325318540C}"/>
              </a:ext>
            </a:extLst>
          </p:cNvPr>
          <p:cNvSpPr>
            <a:spLocks noGrp="1" noChangeArrowheads="1"/>
          </p:cNvSpPr>
          <p:nvPr>
            <p:ph type="body" idx="1"/>
          </p:nvPr>
        </p:nvSpPr>
        <p:spPr>
          <a:xfrm>
            <a:off x="1719263" y="800747"/>
            <a:ext cx="5809790" cy="3947602"/>
          </a:xfrm>
        </p:spPr>
        <p:txBody>
          <a:bodyPr/>
          <a:lstStyle/>
          <a:p>
            <a:r>
              <a:rPr lang="en-US" altLang="en-US" dirty="0"/>
              <a:t>Since the inter-node connections are done by pointers, </a:t>
            </a:r>
            <a:r>
              <a:rPr lang="ja-JP" altLang="en-US" dirty="0"/>
              <a:t>“</a:t>
            </a:r>
            <a:r>
              <a:rPr lang="en-US" altLang="ja-JP" dirty="0"/>
              <a:t>logically</a:t>
            </a:r>
            <a:r>
              <a:rPr lang="ja-JP" altLang="en-US" dirty="0"/>
              <a:t>”</a:t>
            </a:r>
            <a:r>
              <a:rPr lang="en-US" altLang="ja-JP" dirty="0"/>
              <a:t> close blocks need not be </a:t>
            </a:r>
            <a:r>
              <a:rPr lang="ja-JP" altLang="en-US" dirty="0"/>
              <a:t>“</a:t>
            </a:r>
            <a:r>
              <a:rPr lang="en-US" altLang="ja-JP" dirty="0"/>
              <a:t>physically</a:t>
            </a:r>
            <a:r>
              <a:rPr lang="ja-JP" altLang="en-US" dirty="0"/>
              <a:t>”</a:t>
            </a:r>
            <a:r>
              <a:rPr lang="en-US" altLang="ja-JP" dirty="0"/>
              <a:t> close.</a:t>
            </a:r>
          </a:p>
          <a:p>
            <a:r>
              <a:rPr lang="en-US" altLang="en-US" dirty="0"/>
              <a:t>The non-leaf levels of the B</a:t>
            </a:r>
            <a:r>
              <a:rPr lang="en-US" altLang="en-US" baseline="30000" dirty="0"/>
              <a:t>+</a:t>
            </a:r>
            <a:r>
              <a:rPr lang="en-US" altLang="en-US" dirty="0"/>
              <a:t>-tree form a hierarchy of sparse indices.</a:t>
            </a:r>
          </a:p>
          <a:p>
            <a:r>
              <a:rPr lang="en-US" altLang="en-US" dirty="0"/>
              <a:t>The B</a:t>
            </a:r>
            <a:r>
              <a:rPr lang="en-US" altLang="en-US" baseline="30000" dirty="0"/>
              <a:t>+</a:t>
            </a:r>
            <a:r>
              <a:rPr lang="en-US" altLang="en-US" dirty="0"/>
              <a:t>-tree contains a relatively small number of levels</a:t>
            </a:r>
          </a:p>
          <a:p>
            <a:pPr lvl="2"/>
            <a:r>
              <a:rPr lang="en-US" altLang="en-US" dirty="0"/>
              <a:t>Level below root has at least 2* </a:t>
            </a:r>
            <a:r>
              <a:rPr lang="en-US" altLang="en-US" dirty="0">
                <a:sym typeface="Symbol" panose="05050102010706020507" pitchFamily="18" charset="2"/>
              </a:rPr>
              <a:t></a:t>
            </a:r>
            <a:r>
              <a:rPr lang="en-US" altLang="en-US" dirty="0"/>
              <a:t>n/2</a:t>
            </a:r>
            <a:r>
              <a:rPr lang="en-US" altLang="en-US" dirty="0">
                <a:sym typeface="Symbol" panose="05050102010706020507" pitchFamily="18" charset="2"/>
              </a:rPr>
              <a:t> </a:t>
            </a:r>
            <a:r>
              <a:rPr lang="en-US" altLang="en-US" dirty="0"/>
              <a:t>values</a:t>
            </a:r>
          </a:p>
          <a:p>
            <a:pPr lvl="2"/>
            <a:r>
              <a:rPr lang="en-US" altLang="en-US" dirty="0"/>
              <a:t>Next level has at least 2* </a:t>
            </a:r>
            <a:r>
              <a:rPr lang="en-US" altLang="en-US" dirty="0">
                <a:sym typeface="Symbol" panose="05050102010706020507" pitchFamily="18" charset="2"/>
              </a:rPr>
              <a:t></a:t>
            </a:r>
            <a:r>
              <a:rPr lang="en-US" altLang="en-US" dirty="0"/>
              <a:t>n/2</a:t>
            </a:r>
            <a:r>
              <a:rPr lang="en-US" altLang="en-US" dirty="0">
                <a:sym typeface="Symbol" panose="05050102010706020507" pitchFamily="18" charset="2"/>
              </a:rPr>
              <a:t> * </a:t>
            </a:r>
            <a:r>
              <a:rPr lang="en-US" altLang="en-US" dirty="0"/>
              <a:t>n/2</a:t>
            </a:r>
            <a:r>
              <a:rPr lang="en-US" altLang="en-US" dirty="0">
                <a:sym typeface="Symbol" panose="05050102010706020507" pitchFamily="18" charset="2"/>
              </a:rPr>
              <a:t></a:t>
            </a:r>
            <a:r>
              <a:rPr lang="en-US" altLang="en-US" dirty="0"/>
              <a:t> values</a:t>
            </a:r>
          </a:p>
          <a:p>
            <a:pPr lvl="2"/>
            <a:r>
              <a:rPr lang="en-US" altLang="en-US" dirty="0"/>
              <a:t>.. etc.</a:t>
            </a:r>
          </a:p>
          <a:p>
            <a:pPr lvl="1"/>
            <a:r>
              <a:rPr lang="en-US" altLang="en-US" dirty="0"/>
              <a:t>If there are </a:t>
            </a:r>
            <a:r>
              <a:rPr lang="en-US" altLang="en-US" i="1" dirty="0"/>
              <a:t>K</a:t>
            </a:r>
            <a:r>
              <a:rPr lang="en-US" altLang="en-US" dirty="0"/>
              <a:t> search-key values in the file, the tree height is no more than </a:t>
            </a:r>
            <a:r>
              <a:rPr lang="en-US" altLang="en-US" dirty="0">
                <a:sym typeface="Symbol" panose="05050102010706020507" pitchFamily="18" charset="2"/>
              </a:rPr>
              <a:t> </a:t>
            </a:r>
            <a:r>
              <a:rPr lang="en-US" altLang="en-US" dirty="0" err="1">
                <a:sym typeface="Symbol" panose="05050102010706020507" pitchFamily="18" charset="2"/>
              </a:rPr>
              <a:t>log</a:t>
            </a:r>
            <a:r>
              <a:rPr lang="en-US" altLang="en-US" baseline="-25000" dirty="0" err="1">
                <a:sym typeface="Symbol" panose="05050102010706020507" pitchFamily="18" charset="2"/>
              </a:rPr>
              <a:t></a:t>
            </a:r>
            <a:r>
              <a:rPr lang="en-US" altLang="en-US" i="1" baseline="-25000" dirty="0" err="1">
                <a:sym typeface="Symbol" panose="05050102010706020507" pitchFamily="18" charset="2"/>
              </a:rPr>
              <a:t>n</a:t>
            </a:r>
            <a:r>
              <a:rPr lang="en-US" altLang="en-US" baseline="-25000" dirty="0">
                <a:sym typeface="Symbol" panose="05050102010706020507" pitchFamily="18" charset="2"/>
              </a:rPr>
              <a:t>/2</a:t>
            </a:r>
            <a:r>
              <a:rPr lang="en-US" altLang="en-US" dirty="0">
                <a:sym typeface="Symbol" panose="05050102010706020507" pitchFamily="18" charset="2"/>
              </a:rPr>
              <a:t>(</a:t>
            </a:r>
            <a:r>
              <a:rPr lang="en-US" altLang="en-US" i="1" dirty="0">
                <a:sym typeface="Symbol" panose="05050102010706020507" pitchFamily="18" charset="2"/>
              </a:rPr>
              <a:t>K</a:t>
            </a:r>
            <a:r>
              <a:rPr lang="en-US" altLang="en-US" dirty="0">
                <a:sym typeface="Symbol" panose="05050102010706020507" pitchFamily="18" charset="2"/>
              </a:rPr>
              <a:t>)</a:t>
            </a:r>
            <a:endParaRPr lang="en-US" altLang="en-US" dirty="0"/>
          </a:p>
          <a:p>
            <a:pPr lvl="1"/>
            <a:r>
              <a:rPr lang="en-US" altLang="en-US" dirty="0"/>
              <a:t>thus searches can be conducted efficiently.</a:t>
            </a:r>
          </a:p>
          <a:p>
            <a:r>
              <a:rPr lang="en-US" altLang="en-US" dirty="0"/>
              <a:t>Insertions and deletions to the main file can be handled efficiently, as the index can be restructured in logarithmic time (as we shall see).</a:t>
            </a:r>
          </a:p>
        </p:txBody>
      </p:sp>
    </p:spTree>
    <p:extLst>
      <p:ext uri="{BB962C8B-B14F-4D97-AF65-F5344CB8AC3E}">
        <p14:creationId xmlns:p14="http://schemas.microsoft.com/office/powerpoint/2010/main" val="418093972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61442">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1442">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144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14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144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144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144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1442">
                                            <p:txEl>
                                              <p:pRg st="7" end="7"/>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14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42"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solidFill>
                  <a:schemeClr val="bg1"/>
                </a:solidFill>
              </a:rPr>
              <a:t>Show the Simulator</a:t>
            </a:r>
          </a:p>
        </p:txBody>
      </p:sp>
      <p:sp>
        <p:nvSpPr>
          <p:cNvPr id="8" name="Rectangle 7">
            <a:extLst>
              <a:ext uri="{FF2B5EF4-FFF2-40B4-BE49-F238E27FC236}">
                <a16:creationId xmlns:a16="http://schemas.microsoft.com/office/drawing/2014/main" id="{33DA582E-19EA-AD4E-9C58-1C4C48D5AC23}"/>
              </a:ext>
            </a:extLst>
          </p:cNvPr>
          <p:cNvSpPr/>
          <p:nvPr/>
        </p:nvSpPr>
        <p:spPr>
          <a:xfrm>
            <a:off x="1333500" y="1657350"/>
            <a:ext cx="6477000" cy="369332"/>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https://</a:t>
            </a:r>
            <a:r>
              <a:rPr kumimoji="0" lang="en-US" sz="1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www.cs.usfca.edu</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a:t>
            </a:r>
            <a:r>
              <a:rPr kumimoji="0" lang="en-US" sz="1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galles</a:t>
            </a: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/visualization/</a:t>
            </a:r>
            <a:r>
              <a:rPr kumimoji="0" lang="en-US" sz="1800" b="0" i="0" u="none" strike="noStrike" kern="1200" cap="none" spc="0" normalizeH="0" baseline="0" noProof="0" dirty="0" err="1">
                <a:ln>
                  <a:noFill/>
                </a:ln>
                <a:solidFill>
                  <a:prstClr val="black"/>
                </a:solidFill>
                <a:effectLst/>
                <a:uLnTx/>
                <a:uFillTx/>
                <a:latin typeface="Calibri" charset="0"/>
                <a:ea typeface="ＭＳ Ｐゴシック" charset="-128"/>
                <a:cs typeface="+mn-cs"/>
              </a:rPr>
              <a:t>BPlusTree.html</a:t>
            </a:r>
            <a:endPar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9706623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C369F0-E989-4F4E-9740-0E12922F33DE}"/>
              </a:ext>
            </a:extLst>
          </p:cNvPr>
          <p:cNvSpPr>
            <a:spLocks noGrp="1"/>
          </p:cNvSpPr>
          <p:nvPr>
            <p:ph idx="1"/>
          </p:nvPr>
        </p:nvSpPr>
        <p:spPr>
          <a:xfrm>
            <a:off x="3618886" y="2118917"/>
            <a:ext cx="2581892" cy="611629"/>
          </a:xfrm>
        </p:spPr>
        <p:txBody>
          <a:bodyPr/>
          <a:lstStyle/>
          <a:p>
            <a:pPr marL="0" indent="0">
              <a:buNone/>
            </a:pPr>
            <a:r>
              <a:rPr lang="en-US" altLang="en-US" sz="2400" b="1" dirty="0">
                <a:solidFill>
                  <a:srgbClr val="002060"/>
                </a:solidFill>
                <a:effectLst>
                  <a:outerShdw blurRad="38100" dist="38100" dir="2700000" algn="tl">
                    <a:srgbClr val="DDDDDD"/>
                  </a:outerShdw>
                </a:effectLst>
                <a:latin typeface="+mj-lt"/>
              </a:rPr>
              <a:t>Hashing</a:t>
            </a:r>
            <a:endParaRPr lang="en-IN" sz="2400" b="1" dirty="0">
              <a:solidFill>
                <a:srgbClr val="002060"/>
              </a:solidFill>
              <a:effectLst>
                <a:outerShdw blurRad="38100" dist="38100" dir="2700000" algn="tl">
                  <a:srgbClr val="DDDDDD"/>
                </a:outerShdw>
              </a:effectLst>
              <a:latin typeface="+mj-lt"/>
            </a:endParaRPr>
          </a:p>
        </p:txBody>
      </p:sp>
    </p:spTree>
    <p:extLst>
      <p:ext uri="{BB962C8B-B14F-4D97-AF65-F5344CB8AC3E}">
        <p14:creationId xmlns:p14="http://schemas.microsoft.com/office/powerpoint/2010/main" val="2533496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Module II Continued</a:t>
            </a:r>
            <a:endParaRPr lang="en-US" altLang="en-US" sz="1600" i="1" dirty="0">
              <a:solidFill>
                <a:schemeClr val="bg1"/>
              </a:solidFill>
            </a:endParaRPr>
          </a:p>
        </p:txBody>
      </p:sp>
      <p:sp>
        <p:nvSpPr>
          <p:cNvPr id="3" name="TextBox 9">
            <a:extLst>
              <a:ext uri="{FF2B5EF4-FFF2-40B4-BE49-F238E27FC236}">
                <a16:creationId xmlns:a16="http://schemas.microsoft.com/office/drawing/2014/main" id="{D28A1201-5EFD-A6F2-80B9-1991F70845A5}"/>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smtClean="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4</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W4111_002_2023_1 -  Lecture 9: Module II, NoSQL, Graph DBs		© Donald F. Ferguson, 2023</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475088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62" name="Rectangle 2">
            <a:extLst>
              <a:ext uri="{FF2B5EF4-FFF2-40B4-BE49-F238E27FC236}">
                <a16:creationId xmlns:a16="http://schemas.microsoft.com/office/drawing/2014/main" id="{52FD36A4-F39A-4F81-86BF-A9A0BC6C7411}"/>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Static Hashing</a:t>
            </a:r>
          </a:p>
        </p:txBody>
      </p:sp>
      <p:sp>
        <p:nvSpPr>
          <p:cNvPr id="104451" name="Rectangle 3">
            <a:extLst>
              <a:ext uri="{FF2B5EF4-FFF2-40B4-BE49-F238E27FC236}">
                <a16:creationId xmlns:a16="http://schemas.microsoft.com/office/drawing/2014/main" id="{E38D9A33-26FC-4A62-AD5F-F72CC746C29B}"/>
              </a:ext>
            </a:extLst>
          </p:cNvPr>
          <p:cNvSpPr>
            <a:spLocks noGrp="1" noChangeArrowheads="1"/>
          </p:cNvSpPr>
          <p:nvPr>
            <p:ph type="body" idx="1"/>
          </p:nvPr>
        </p:nvSpPr>
        <p:spPr>
          <a:xfrm>
            <a:off x="1775534" y="893675"/>
            <a:ext cx="5521807" cy="3103959"/>
          </a:xfrm>
        </p:spPr>
        <p:txBody>
          <a:bodyPr/>
          <a:lstStyle/>
          <a:p>
            <a:r>
              <a:rPr lang="en-US" altLang="en-US" dirty="0"/>
              <a:t>A </a:t>
            </a:r>
            <a:r>
              <a:rPr lang="en-US" altLang="en-US" b="1" dirty="0">
                <a:solidFill>
                  <a:srgbClr val="002060"/>
                </a:solidFill>
              </a:rPr>
              <a:t>bucket</a:t>
            </a:r>
            <a:r>
              <a:rPr lang="en-US" altLang="en-US" dirty="0">
                <a:solidFill>
                  <a:srgbClr val="002060"/>
                </a:solidFill>
              </a:rPr>
              <a:t> </a:t>
            </a:r>
            <a:r>
              <a:rPr lang="en-US" altLang="en-US" dirty="0"/>
              <a:t>is a unit of storage containing one or more entries (a bucket is typically a disk block). </a:t>
            </a:r>
          </a:p>
          <a:p>
            <a:pPr lvl="1"/>
            <a:r>
              <a:rPr lang="en-US" altLang="en-US" dirty="0"/>
              <a:t>we obtain the bucket of an entry from its search-key value using a </a:t>
            </a:r>
            <a:r>
              <a:rPr lang="en-US" altLang="en-US" b="1" dirty="0">
                <a:solidFill>
                  <a:srgbClr val="002060"/>
                </a:solidFill>
              </a:rPr>
              <a:t>hash</a:t>
            </a:r>
            <a:r>
              <a:rPr lang="en-US" altLang="en-US" dirty="0">
                <a:solidFill>
                  <a:srgbClr val="002060"/>
                </a:solidFill>
              </a:rPr>
              <a:t> </a:t>
            </a:r>
            <a:r>
              <a:rPr lang="en-US" altLang="en-US" b="1" dirty="0">
                <a:solidFill>
                  <a:srgbClr val="002060"/>
                </a:solidFill>
              </a:rPr>
              <a:t>function</a:t>
            </a:r>
            <a:endParaRPr lang="en-US" altLang="en-US" dirty="0"/>
          </a:p>
          <a:p>
            <a:r>
              <a:rPr lang="en-US" altLang="en-US" dirty="0"/>
              <a:t>Hash function </a:t>
            </a:r>
            <a:r>
              <a:rPr lang="en-US" altLang="en-US" i="1" dirty="0"/>
              <a:t>h</a:t>
            </a:r>
            <a:r>
              <a:rPr lang="en-US" altLang="en-US" dirty="0"/>
              <a:t> is a function from the set of all search-key values </a:t>
            </a:r>
            <a:r>
              <a:rPr lang="en-US" altLang="en-US" i="1" dirty="0"/>
              <a:t>K</a:t>
            </a:r>
            <a:r>
              <a:rPr lang="en-US" altLang="en-US" dirty="0"/>
              <a:t> to the set of all bucket addresses </a:t>
            </a:r>
            <a:r>
              <a:rPr lang="en-US" altLang="en-US" i="1" dirty="0"/>
              <a:t>B.</a:t>
            </a:r>
          </a:p>
          <a:p>
            <a:r>
              <a:rPr lang="en-US" altLang="en-US" dirty="0"/>
              <a:t>Hash function is used to locate entries for access, insertion as well as deletion.</a:t>
            </a:r>
          </a:p>
          <a:p>
            <a:r>
              <a:rPr lang="en-US" altLang="en-US" dirty="0"/>
              <a:t>Entries with different search-key values may be mapped to the same bucket; thus entire bucket has to be searched sequentially to locate an entry. </a:t>
            </a:r>
          </a:p>
          <a:p>
            <a:r>
              <a:rPr lang="en-US" altLang="en-US" dirty="0"/>
              <a:t>In a </a:t>
            </a:r>
            <a:r>
              <a:rPr lang="en-US" altLang="en-US" b="1" dirty="0">
                <a:solidFill>
                  <a:srgbClr val="002060"/>
                </a:solidFill>
              </a:rPr>
              <a:t>hash index</a:t>
            </a:r>
            <a:r>
              <a:rPr lang="en-US" altLang="en-US" dirty="0"/>
              <a:t>, buckets store entries with pointers to records</a:t>
            </a:r>
          </a:p>
          <a:p>
            <a:r>
              <a:rPr lang="en-US" altLang="en-US" dirty="0"/>
              <a:t>In a </a:t>
            </a:r>
            <a:r>
              <a:rPr lang="en-US" altLang="en-US" b="1" dirty="0">
                <a:solidFill>
                  <a:srgbClr val="002060"/>
                </a:solidFill>
              </a:rPr>
              <a:t>hash file-organization </a:t>
            </a:r>
            <a:r>
              <a:rPr lang="en-US" altLang="en-US" dirty="0">
                <a:solidFill>
                  <a:schemeClr val="tx1">
                    <a:lumMod val="95000"/>
                    <a:lumOff val="5000"/>
                  </a:schemeClr>
                </a:solidFill>
              </a:rPr>
              <a:t>buckets store records</a:t>
            </a:r>
          </a:p>
        </p:txBody>
      </p:sp>
    </p:spTree>
    <p:extLst>
      <p:ext uri="{BB962C8B-B14F-4D97-AF65-F5344CB8AC3E}">
        <p14:creationId xmlns:p14="http://schemas.microsoft.com/office/powerpoint/2010/main" val="23627141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02" name="Rectangle 2">
            <a:extLst>
              <a:ext uri="{FF2B5EF4-FFF2-40B4-BE49-F238E27FC236}">
                <a16:creationId xmlns:a16="http://schemas.microsoft.com/office/drawing/2014/main" id="{279E72F7-D3A3-4E47-9DCA-7CDF97CE41A3}"/>
              </a:ext>
            </a:extLst>
          </p:cNvPr>
          <p:cNvSpPr>
            <a:spLocks noGrp="1" noChangeArrowheads="1"/>
          </p:cNvSpPr>
          <p:nvPr>
            <p:ph type="title"/>
          </p:nvPr>
        </p:nvSpPr>
        <p:spPr>
          <a:xfrm>
            <a:off x="1713310" y="0"/>
            <a:ext cx="6057900" cy="597695"/>
          </a:xfrm>
        </p:spPr>
        <p:txBody>
          <a:bodyPr/>
          <a:lstStyle/>
          <a:p>
            <a:pPr>
              <a:defRPr/>
            </a:pPr>
            <a:r>
              <a:rPr lang="en-US" altLang="en-US" dirty="0">
                <a:effectLst>
                  <a:outerShdw blurRad="38100" dist="38100" dir="2700000" algn="tl">
                    <a:srgbClr val="C0C0C0"/>
                  </a:outerShdw>
                </a:effectLst>
              </a:rPr>
              <a:t>Handling of Bucket Overflows (Cont.)</a:t>
            </a:r>
          </a:p>
        </p:txBody>
      </p:sp>
      <p:sp>
        <p:nvSpPr>
          <p:cNvPr id="112643" name="Rectangle 3">
            <a:extLst>
              <a:ext uri="{FF2B5EF4-FFF2-40B4-BE49-F238E27FC236}">
                <a16:creationId xmlns:a16="http://schemas.microsoft.com/office/drawing/2014/main" id="{72707851-F199-458F-9740-4660D004E83D}"/>
              </a:ext>
            </a:extLst>
          </p:cNvPr>
          <p:cNvSpPr>
            <a:spLocks noGrp="1" noChangeArrowheads="1"/>
          </p:cNvSpPr>
          <p:nvPr>
            <p:ph type="body" idx="1"/>
          </p:nvPr>
        </p:nvSpPr>
        <p:spPr>
          <a:xfrm>
            <a:off x="1713310" y="851297"/>
            <a:ext cx="5847159" cy="3657600"/>
          </a:xfrm>
        </p:spPr>
        <p:txBody>
          <a:bodyPr/>
          <a:lstStyle/>
          <a:p>
            <a:r>
              <a:rPr lang="en-US" altLang="en-US" b="1" dirty="0">
                <a:solidFill>
                  <a:srgbClr val="002060"/>
                </a:solidFill>
              </a:rPr>
              <a:t>Overflow chaining</a:t>
            </a:r>
            <a:r>
              <a:rPr lang="en-US" altLang="en-US" dirty="0">
                <a:solidFill>
                  <a:srgbClr val="002060"/>
                </a:solidFill>
              </a:rPr>
              <a:t> </a:t>
            </a:r>
            <a:r>
              <a:rPr lang="en-US" altLang="en-US" dirty="0"/>
              <a:t>– the overflow buckets of a given bucket are chained together in a linked list.</a:t>
            </a:r>
          </a:p>
          <a:p>
            <a:r>
              <a:rPr lang="en-US" altLang="en-US" dirty="0"/>
              <a:t>Above scheme is called </a:t>
            </a:r>
            <a:r>
              <a:rPr lang="en-US" altLang="en-US" b="1" dirty="0">
                <a:solidFill>
                  <a:srgbClr val="002060"/>
                </a:solidFill>
              </a:rPr>
              <a:t>closed addressing (</a:t>
            </a:r>
            <a:r>
              <a:rPr lang="en-US" altLang="en-US" dirty="0">
                <a:solidFill>
                  <a:srgbClr val="000000"/>
                </a:solidFill>
              </a:rPr>
              <a:t>also called </a:t>
            </a:r>
            <a:r>
              <a:rPr lang="en-US" altLang="en-US" b="1" dirty="0">
                <a:solidFill>
                  <a:srgbClr val="002060"/>
                </a:solidFill>
              </a:rPr>
              <a:t>closed hashing </a:t>
            </a:r>
            <a:r>
              <a:rPr lang="en-US" altLang="en-US" b="1" dirty="0"/>
              <a:t>or </a:t>
            </a:r>
            <a:r>
              <a:rPr lang="en-US" altLang="en-US" b="1" dirty="0">
                <a:solidFill>
                  <a:srgbClr val="002060"/>
                </a:solidFill>
              </a:rPr>
              <a:t>open hashing </a:t>
            </a:r>
            <a:r>
              <a:rPr lang="en-US" altLang="en-US" dirty="0"/>
              <a:t>depending on the book you use</a:t>
            </a:r>
            <a:r>
              <a:rPr lang="en-US" altLang="en-US" b="1" dirty="0">
                <a:solidFill>
                  <a:srgbClr val="002060"/>
                </a:solidFill>
              </a:rPr>
              <a:t>)</a:t>
            </a:r>
            <a:r>
              <a:rPr lang="en-US" altLang="en-US" dirty="0"/>
              <a:t>  </a:t>
            </a:r>
          </a:p>
          <a:p>
            <a:pPr lvl="1"/>
            <a:r>
              <a:rPr lang="en-US" altLang="en-US" dirty="0"/>
              <a:t>An alternative, called </a:t>
            </a:r>
            <a:br>
              <a:rPr lang="en-US" altLang="en-US" dirty="0"/>
            </a:br>
            <a:r>
              <a:rPr lang="en-US" altLang="en-US" b="1" dirty="0">
                <a:solidFill>
                  <a:srgbClr val="002060"/>
                </a:solidFill>
              </a:rPr>
              <a:t>open addressing </a:t>
            </a:r>
            <a:br>
              <a:rPr lang="en-US" altLang="en-US" b="1" dirty="0">
                <a:solidFill>
                  <a:srgbClr val="002060"/>
                </a:solidFill>
              </a:rPr>
            </a:br>
            <a:r>
              <a:rPr lang="en-US" altLang="en-US" b="1" dirty="0">
                <a:solidFill>
                  <a:srgbClr val="002060"/>
                </a:solidFill>
              </a:rPr>
              <a:t>(</a:t>
            </a:r>
            <a:r>
              <a:rPr lang="en-US" altLang="en-US" dirty="0"/>
              <a:t>also called </a:t>
            </a:r>
            <a:br>
              <a:rPr lang="en-US" altLang="en-US" dirty="0"/>
            </a:br>
            <a:r>
              <a:rPr lang="en-US" altLang="en-US" b="1" dirty="0">
                <a:solidFill>
                  <a:srgbClr val="002060"/>
                </a:solidFill>
              </a:rPr>
              <a:t>open hashing </a:t>
            </a:r>
            <a:r>
              <a:rPr lang="en-US" altLang="en-US" dirty="0"/>
              <a:t>or</a:t>
            </a:r>
            <a:r>
              <a:rPr lang="en-US" altLang="en-US" b="1" dirty="0"/>
              <a:t> </a:t>
            </a:r>
            <a:br>
              <a:rPr lang="en-US" altLang="en-US" b="1" dirty="0"/>
            </a:br>
            <a:r>
              <a:rPr lang="en-US" altLang="en-US" b="1" dirty="0">
                <a:solidFill>
                  <a:srgbClr val="002060"/>
                </a:solidFill>
              </a:rPr>
              <a:t>closed hashing </a:t>
            </a:r>
            <a:br>
              <a:rPr lang="en-US" altLang="en-US" b="1" dirty="0">
                <a:solidFill>
                  <a:srgbClr val="0000FF"/>
                </a:solidFill>
              </a:rPr>
            </a:br>
            <a:r>
              <a:rPr lang="en-US" altLang="en-US" dirty="0"/>
              <a:t>depending on the                                                                                    book you use) which                                                                           does not use over-                                                                                     flow buckets, is not                                                                         suitable for database                                                                               applications.</a:t>
            </a:r>
          </a:p>
          <a:p>
            <a:endParaRPr lang="en-US" altLang="en-US" dirty="0"/>
          </a:p>
        </p:txBody>
      </p:sp>
      <p:pic>
        <p:nvPicPr>
          <p:cNvPr id="112644" name="Picture 6">
            <a:extLst>
              <a:ext uri="{FF2B5EF4-FFF2-40B4-BE49-F238E27FC236}">
                <a16:creationId xmlns:a16="http://schemas.microsoft.com/office/drawing/2014/main" id="{15758074-D6CE-40EA-AEF2-7A68D90B61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8447" y="1896661"/>
            <a:ext cx="3436083" cy="2458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699474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7458" name="Rectangle 2">
            <a:extLst>
              <a:ext uri="{FF2B5EF4-FFF2-40B4-BE49-F238E27FC236}">
                <a16:creationId xmlns:a16="http://schemas.microsoft.com/office/drawing/2014/main" id="{8A3B5075-8130-4281-882A-D976C0672A51}"/>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Example of Hash File Organization </a:t>
            </a:r>
          </a:p>
        </p:txBody>
      </p:sp>
      <p:sp>
        <p:nvSpPr>
          <p:cNvPr id="108547" name="Text Box 3">
            <a:extLst>
              <a:ext uri="{FF2B5EF4-FFF2-40B4-BE49-F238E27FC236}">
                <a16:creationId xmlns:a16="http://schemas.microsoft.com/office/drawing/2014/main" id="{4BAE5A9F-1290-412E-968C-F49355AF344F}"/>
              </a:ext>
            </a:extLst>
          </p:cNvPr>
          <p:cNvSpPr txBox="1">
            <a:spLocks noChangeArrowheads="1"/>
          </p:cNvSpPr>
          <p:nvPr/>
        </p:nvSpPr>
        <p:spPr bwMode="auto">
          <a:xfrm>
            <a:off x="1968623" y="834615"/>
            <a:ext cx="5226324" cy="288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35000"/>
              </a:spcBef>
              <a:buClr>
                <a:schemeClr val="tx2"/>
              </a:buClr>
              <a:buSzPct val="90000"/>
              <a:buFont typeface="Monotype Sorts" pitchFamily="-65"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folHlink"/>
              </a:buClr>
              <a:buSzPct val="80000"/>
              <a:buFont typeface="Monotype Sorts" pitchFamily="-65"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Font typeface="Times New Roman" panose="02020603050405020304" pitchFamily="18" charset="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marL="0" marR="0" lvl="0" indent="0" algn="l" defTabSz="685800" rtl="0" eaLnBrk="0" fontAlgn="base" latinLnBrk="0" hangingPunct="0">
              <a:lnSpc>
                <a:spcPct val="100000"/>
              </a:lnSpc>
              <a:spcBef>
                <a:spcPct val="0"/>
              </a:spcBef>
              <a:spcAft>
                <a:spcPct val="0"/>
              </a:spcAft>
              <a:buClrTx/>
              <a:buSzTx/>
              <a:buFont typeface="Monotype Sorts" pitchFamily="-65" charset="2"/>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Hash file organization of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instructor</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 file, using </a:t>
            </a:r>
            <a:r>
              <a:rPr kumimoji="0"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dept_name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rPr>
              <a:t>as key.</a:t>
            </a:r>
          </a:p>
        </p:txBody>
      </p:sp>
      <p:pic>
        <p:nvPicPr>
          <p:cNvPr id="108548" name="Picture 6">
            <a:extLst>
              <a:ext uri="{FF2B5EF4-FFF2-40B4-BE49-F238E27FC236}">
                <a16:creationId xmlns:a16="http://schemas.microsoft.com/office/drawing/2014/main" id="{3298B221-151A-44EB-AECB-B6F776393F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9610" y="1269061"/>
            <a:ext cx="4220765" cy="333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719963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9746" name="Rectangle 2">
            <a:extLst>
              <a:ext uri="{FF2B5EF4-FFF2-40B4-BE49-F238E27FC236}">
                <a16:creationId xmlns:a16="http://schemas.microsoft.com/office/drawing/2014/main" id="{9EB85E01-AB48-4CA9-A569-E29B02BAC6CA}"/>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Deficiencies of Static Hashing</a:t>
            </a:r>
          </a:p>
        </p:txBody>
      </p:sp>
      <p:sp>
        <p:nvSpPr>
          <p:cNvPr id="120835" name="Rectangle 3">
            <a:extLst>
              <a:ext uri="{FF2B5EF4-FFF2-40B4-BE49-F238E27FC236}">
                <a16:creationId xmlns:a16="http://schemas.microsoft.com/office/drawing/2014/main" id="{7141BECF-8644-459C-B0A2-A3A738C22504}"/>
              </a:ext>
            </a:extLst>
          </p:cNvPr>
          <p:cNvSpPr>
            <a:spLocks noGrp="1" noChangeArrowheads="1"/>
          </p:cNvSpPr>
          <p:nvPr>
            <p:ph type="body" idx="1"/>
          </p:nvPr>
        </p:nvSpPr>
        <p:spPr>
          <a:xfrm>
            <a:off x="1818085" y="851297"/>
            <a:ext cx="5656913" cy="3257550"/>
          </a:xfrm>
        </p:spPr>
        <p:txBody>
          <a:bodyPr/>
          <a:lstStyle/>
          <a:p>
            <a:r>
              <a:rPr lang="en-US" altLang="en-US" dirty="0"/>
              <a:t>In static hashing, function </a:t>
            </a:r>
            <a:r>
              <a:rPr lang="en-US" altLang="en-US" i="1" dirty="0"/>
              <a:t>h</a:t>
            </a:r>
            <a:r>
              <a:rPr lang="en-US" altLang="en-US" dirty="0"/>
              <a:t> maps search-key values to a fixed set of </a:t>
            </a:r>
            <a:r>
              <a:rPr lang="en-US" altLang="en-US" i="1" dirty="0"/>
              <a:t>B</a:t>
            </a:r>
            <a:r>
              <a:rPr lang="en-US" altLang="en-US" dirty="0"/>
              <a:t> of bucket addresses. Databases grow or shrink with time. </a:t>
            </a:r>
          </a:p>
          <a:p>
            <a:pPr lvl="1"/>
            <a:r>
              <a:rPr lang="en-US" altLang="en-US" dirty="0"/>
              <a:t>If initial number of buckets is too small, and file grows, performance will degrade due to too much overflows.</a:t>
            </a:r>
          </a:p>
          <a:p>
            <a:pPr lvl="1"/>
            <a:r>
              <a:rPr lang="en-US" altLang="en-US" dirty="0"/>
              <a:t>If space is allocated for anticipated growth, a significant amount of space will be wasted initially (and buckets will be </a:t>
            </a:r>
            <a:r>
              <a:rPr lang="en-US" altLang="en-US" dirty="0" err="1"/>
              <a:t>underfull</a:t>
            </a:r>
            <a:r>
              <a:rPr lang="en-US" altLang="en-US" dirty="0"/>
              <a:t>).</a:t>
            </a:r>
          </a:p>
          <a:p>
            <a:pPr lvl="1"/>
            <a:r>
              <a:rPr lang="en-US" altLang="en-US" dirty="0"/>
              <a:t>If database shrinks, again space will be wasted.</a:t>
            </a:r>
          </a:p>
          <a:p>
            <a:r>
              <a:rPr lang="en-US" altLang="en-US" dirty="0"/>
              <a:t>One solution: periodic re-organization of the file with a new hash function</a:t>
            </a:r>
          </a:p>
          <a:p>
            <a:pPr lvl="1"/>
            <a:r>
              <a:rPr lang="en-US" altLang="en-US" dirty="0"/>
              <a:t>Expensive, disrupts normal operations</a:t>
            </a:r>
          </a:p>
          <a:p>
            <a:r>
              <a:rPr lang="en-US" altLang="en-US" dirty="0"/>
              <a:t>Better solution: allow the number of buckets to be modified dynamically. </a:t>
            </a:r>
          </a:p>
        </p:txBody>
      </p:sp>
    </p:spTree>
    <p:extLst>
      <p:ext uri="{BB962C8B-B14F-4D97-AF65-F5344CB8AC3E}">
        <p14:creationId xmlns:p14="http://schemas.microsoft.com/office/powerpoint/2010/main" val="4830469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solidFill>
                  <a:schemeClr val="bg1"/>
                </a:solidFill>
              </a:rPr>
              <a:t>Show the Simulator</a:t>
            </a:r>
          </a:p>
        </p:txBody>
      </p:sp>
      <p:sp>
        <p:nvSpPr>
          <p:cNvPr id="8" name="Rectangle 7">
            <a:extLst>
              <a:ext uri="{FF2B5EF4-FFF2-40B4-BE49-F238E27FC236}">
                <a16:creationId xmlns:a16="http://schemas.microsoft.com/office/drawing/2014/main" id="{33DA582E-19EA-AD4E-9C58-1C4C48D5AC23}"/>
              </a:ext>
            </a:extLst>
          </p:cNvPr>
          <p:cNvSpPr/>
          <p:nvPr/>
        </p:nvSpPr>
        <p:spPr>
          <a:xfrm>
            <a:off x="609600" y="1657350"/>
            <a:ext cx="8077200" cy="923330"/>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2"/>
              </a:rPr>
              <a:t>http://iswsa.acm.org/mphf/openDSAPerfectHashAnimation/perfectHashAV.html</a:t>
            </a:r>
            <a:endPar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hlinkClick r:id="rId3"/>
              </a:rPr>
              <a:t>https://opendsa-server.cs.vt.edu/ODSA/AV/Development/hashAV.html</a:t>
            </a:r>
            <a:endPar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1125507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NoSQL</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10" name="TextBox 11">
            <a:extLst>
              <a:ext uri="{FF2B5EF4-FFF2-40B4-BE49-F238E27FC236}">
                <a16:creationId xmlns:a16="http://schemas.microsoft.com/office/drawing/2014/main" id="{7B056DDE-9021-0242-A11C-1A52DD962987}"/>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45</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Introduction to Databases (S22): Lecture 9: NoSQL (I), Module II (I)</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990230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8">
            <a:extLst>
              <a:ext uri="{FF2B5EF4-FFF2-40B4-BE49-F238E27FC236}">
                <a16:creationId xmlns:a16="http://schemas.microsoft.com/office/drawing/2014/main" id="{B6035C87-35FA-374A-9083-75575E10BC47}"/>
              </a:ext>
            </a:extLst>
          </p:cNvPr>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Reminder</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2" name="TextBox 9">
            <a:extLst>
              <a:ext uri="{FF2B5EF4-FFF2-40B4-BE49-F238E27FC236}">
                <a16:creationId xmlns:a16="http://schemas.microsoft.com/office/drawing/2014/main" id="{8F7BC67E-4555-76BF-1D0A-68D3099861E8}"/>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smtClean="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46</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W4111_002_2023_1 -  Lecture 9: Module II, NoSQL, Graph DBs		© Donald F. Ferguson, 2023</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5893613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57DA175-D02F-FA45-AAB8-C83746ABA97A}"/>
              </a:ext>
            </a:extLst>
          </p:cNvPr>
          <p:cNvSpPr>
            <a:spLocks noGrp="1"/>
          </p:cNvSpPr>
          <p:nvPr>
            <p:ph type="title"/>
          </p:nvPr>
        </p:nvSpPr>
        <p:spPr/>
        <p:txBody>
          <a:bodyPr/>
          <a:lstStyle/>
          <a:p>
            <a:r>
              <a:rPr lang="en-US" dirty="0"/>
              <a:t>Simplistic Classification </a:t>
            </a:r>
            <a:r>
              <a:rPr lang="en-US" sz="1200" dirty="0"/>
              <a:t>(https://</a:t>
            </a:r>
            <a:r>
              <a:rPr lang="en-US" sz="1200" dirty="0" err="1"/>
              <a:t>medium.com</a:t>
            </a:r>
            <a:r>
              <a:rPr lang="en-US" sz="1200" dirty="0"/>
              <a:t>/</a:t>
            </a:r>
            <a:r>
              <a:rPr lang="en-US" sz="1200" dirty="0" err="1"/>
              <a:t>swlh</a:t>
            </a:r>
            <a:r>
              <a:rPr lang="en-US" sz="1200" dirty="0"/>
              <a:t>/4-types-of-nosql-databases-d88ad21f7d3b)</a:t>
            </a:r>
            <a:endParaRPr lang="en-US" dirty="0"/>
          </a:p>
        </p:txBody>
      </p:sp>
      <p:pic>
        <p:nvPicPr>
          <p:cNvPr id="4" name="Picture 3">
            <a:extLst>
              <a:ext uri="{FF2B5EF4-FFF2-40B4-BE49-F238E27FC236}">
                <a16:creationId xmlns:a16="http://schemas.microsoft.com/office/drawing/2014/main" id="{45957948-B4D3-2944-A848-9113F25ABBB9}"/>
              </a:ext>
            </a:extLst>
          </p:cNvPr>
          <p:cNvPicPr>
            <a:picLocks noChangeAspect="1"/>
          </p:cNvPicPr>
          <p:nvPr/>
        </p:nvPicPr>
        <p:blipFill>
          <a:blip r:embed="rId2"/>
          <a:stretch>
            <a:fillRect/>
          </a:stretch>
        </p:blipFill>
        <p:spPr>
          <a:xfrm>
            <a:off x="457200" y="552450"/>
            <a:ext cx="7559994" cy="4038600"/>
          </a:xfrm>
          <a:prstGeom prst="rect">
            <a:avLst/>
          </a:prstGeom>
        </p:spPr>
      </p:pic>
      <p:sp>
        <p:nvSpPr>
          <p:cNvPr id="5" name="TextBox 4">
            <a:extLst>
              <a:ext uri="{FF2B5EF4-FFF2-40B4-BE49-F238E27FC236}">
                <a16:creationId xmlns:a16="http://schemas.microsoft.com/office/drawing/2014/main" id="{C613F02C-5954-1A4C-9D76-AC0C87943105}"/>
              </a:ext>
            </a:extLst>
          </p:cNvPr>
          <p:cNvSpPr txBox="1"/>
          <p:nvPr/>
        </p:nvSpPr>
        <p:spPr>
          <a:xfrm>
            <a:off x="6470679" y="666749"/>
            <a:ext cx="1927515" cy="646331"/>
          </a:xfrm>
          <a:prstGeom prst="rect">
            <a:avLst/>
          </a:prstGeom>
          <a:noFill/>
        </p:spPr>
        <p:txBody>
          <a:bodyPr wrap="none" rtlCol="0">
            <a:spAutoFit/>
          </a:bodyPr>
          <a:lstStyle/>
          <a:p>
            <a:pPr algn="ctr"/>
            <a:r>
              <a:rPr lang="en-US" dirty="0">
                <a:solidFill>
                  <a:srgbClr val="00B050"/>
                </a:solidFill>
              </a:rPr>
              <a:t>We will see OLAP</a:t>
            </a:r>
            <a:br>
              <a:rPr lang="en-US" dirty="0">
                <a:solidFill>
                  <a:srgbClr val="00B050"/>
                </a:solidFill>
              </a:rPr>
            </a:br>
            <a:r>
              <a:rPr lang="en-US" dirty="0">
                <a:solidFill>
                  <a:srgbClr val="00B050"/>
                </a:solidFill>
              </a:rPr>
              <a:t>in a future lecture.</a:t>
            </a:r>
          </a:p>
        </p:txBody>
      </p:sp>
      <p:sp>
        <p:nvSpPr>
          <p:cNvPr id="6" name="TextBox 5">
            <a:extLst>
              <a:ext uri="{FF2B5EF4-FFF2-40B4-BE49-F238E27FC236}">
                <a16:creationId xmlns:a16="http://schemas.microsoft.com/office/drawing/2014/main" id="{2730B542-5A04-1F40-97AB-90352503497A}"/>
              </a:ext>
            </a:extLst>
          </p:cNvPr>
          <p:cNvSpPr txBox="1"/>
          <p:nvPr/>
        </p:nvSpPr>
        <p:spPr>
          <a:xfrm>
            <a:off x="81776" y="666750"/>
            <a:ext cx="2090060" cy="646331"/>
          </a:xfrm>
          <a:prstGeom prst="rect">
            <a:avLst/>
          </a:prstGeom>
          <a:noFill/>
        </p:spPr>
        <p:txBody>
          <a:bodyPr wrap="none" rtlCol="0">
            <a:spAutoFit/>
          </a:bodyPr>
          <a:lstStyle/>
          <a:p>
            <a:pPr algn="ctr"/>
            <a:r>
              <a:rPr lang="en-US" dirty="0"/>
              <a:t>Relational is the</a:t>
            </a:r>
            <a:br>
              <a:rPr lang="en-US" dirty="0"/>
            </a:br>
            <a:r>
              <a:rPr lang="en-US" dirty="0"/>
              <a:t>foundational model.</a:t>
            </a:r>
          </a:p>
        </p:txBody>
      </p:sp>
      <p:sp>
        <p:nvSpPr>
          <p:cNvPr id="7" name="TextBox 6">
            <a:extLst>
              <a:ext uri="{FF2B5EF4-FFF2-40B4-BE49-F238E27FC236}">
                <a16:creationId xmlns:a16="http://schemas.microsoft.com/office/drawing/2014/main" id="{2E2722A2-B237-1943-8853-EEF7239ACCF3}"/>
              </a:ext>
            </a:extLst>
          </p:cNvPr>
          <p:cNvSpPr txBox="1"/>
          <p:nvPr/>
        </p:nvSpPr>
        <p:spPr>
          <a:xfrm>
            <a:off x="81776" y="1706267"/>
            <a:ext cx="2212914" cy="646331"/>
          </a:xfrm>
          <a:prstGeom prst="rect">
            <a:avLst/>
          </a:prstGeom>
          <a:noFill/>
        </p:spPr>
        <p:txBody>
          <a:bodyPr wrap="none" rtlCol="0">
            <a:spAutoFit/>
          </a:bodyPr>
          <a:lstStyle/>
          <a:p>
            <a:pPr algn="ctr"/>
            <a:r>
              <a:rPr lang="en-US" dirty="0">
                <a:solidFill>
                  <a:srgbClr val="0070C0"/>
                </a:solidFill>
              </a:rPr>
              <a:t>We covered</a:t>
            </a:r>
            <a:br>
              <a:rPr lang="en-US" dirty="0">
                <a:solidFill>
                  <a:srgbClr val="0070C0"/>
                </a:solidFill>
              </a:rPr>
            </a:br>
            <a:r>
              <a:rPr lang="en-US" dirty="0">
                <a:solidFill>
                  <a:srgbClr val="0070C0"/>
                </a:solidFill>
              </a:rPr>
              <a:t>graphs and examples.</a:t>
            </a:r>
          </a:p>
        </p:txBody>
      </p:sp>
      <p:sp>
        <p:nvSpPr>
          <p:cNvPr id="8" name="Rectangle 7">
            <a:extLst>
              <a:ext uri="{FF2B5EF4-FFF2-40B4-BE49-F238E27FC236}">
                <a16:creationId xmlns:a16="http://schemas.microsoft.com/office/drawing/2014/main" id="{AD9AF9D8-A61E-8840-8A4C-830734D89224}"/>
              </a:ext>
            </a:extLst>
          </p:cNvPr>
          <p:cNvSpPr/>
          <p:nvPr/>
        </p:nvSpPr>
        <p:spPr>
          <a:xfrm>
            <a:off x="2133600" y="2724150"/>
            <a:ext cx="1600200" cy="1752600"/>
          </a:xfrm>
          <a:prstGeom prst="rect">
            <a:avLst/>
          </a:prstGeom>
          <a:noFill/>
          <a:ln w="28575">
            <a:solidFill>
              <a:srgbClr val="0070C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E6530A6E-F0D7-7D44-9DFD-E9755563F927}"/>
              </a:ext>
            </a:extLst>
          </p:cNvPr>
          <p:cNvCxnSpPr/>
          <p:nvPr/>
        </p:nvCxnSpPr>
        <p:spPr>
          <a:xfrm>
            <a:off x="1676400" y="2352598"/>
            <a:ext cx="457200" cy="371552"/>
          </a:xfrm>
          <a:prstGeom prst="straightConnector1">
            <a:avLst/>
          </a:prstGeom>
          <a:ln>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652AC73E-1139-DF48-A840-DF1C97B37164}"/>
              </a:ext>
            </a:extLst>
          </p:cNvPr>
          <p:cNvSpPr/>
          <p:nvPr/>
        </p:nvSpPr>
        <p:spPr>
          <a:xfrm>
            <a:off x="4279547" y="895350"/>
            <a:ext cx="1810132" cy="1457248"/>
          </a:xfrm>
          <a:prstGeom prst="rect">
            <a:avLst/>
          </a:prstGeom>
          <a:noFill/>
          <a:ln w="28575">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414A85D1-CF39-434C-B531-200C9BF5AC40}"/>
              </a:ext>
            </a:extLst>
          </p:cNvPr>
          <p:cNvCxnSpPr>
            <a:cxnSpLocks/>
          </p:cNvCxnSpPr>
          <p:nvPr/>
        </p:nvCxnSpPr>
        <p:spPr>
          <a:xfrm flipH="1">
            <a:off x="6172200" y="1252422"/>
            <a:ext cx="424036" cy="283088"/>
          </a:xfrm>
          <a:prstGeom prst="straightConnector1">
            <a:avLst/>
          </a:prstGeom>
          <a:ln>
            <a:solidFill>
              <a:srgbClr val="00B050"/>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14" name="Rectangle 13">
            <a:extLst>
              <a:ext uri="{FF2B5EF4-FFF2-40B4-BE49-F238E27FC236}">
                <a16:creationId xmlns:a16="http://schemas.microsoft.com/office/drawing/2014/main" id="{19ACE2A6-C18E-384C-A1C8-9577E5CBA821}"/>
              </a:ext>
            </a:extLst>
          </p:cNvPr>
          <p:cNvSpPr/>
          <p:nvPr/>
        </p:nvSpPr>
        <p:spPr>
          <a:xfrm>
            <a:off x="4109224" y="2695498"/>
            <a:ext cx="1810132" cy="1895552"/>
          </a:xfrm>
          <a:prstGeom prst="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290720E4-D620-384F-881B-3EC15477B9FF}"/>
              </a:ext>
            </a:extLst>
          </p:cNvPr>
          <p:cNvCxnSpPr>
            <a:cxnSpLocks/>
          </p:cNvCxnSpPr>
          <p:nvPr/>
        </p:nvCxnSpPr>
        <p:spPr>
          <a:xfrm flipH="1">
            <a:off x="5986202" y="2235482"/>
            <a:ext cx="1100398" cy="582622"/>
          </a:xfrm>
          <a:prstGeom prst="straightConnector1">
            <a:avLst/>
          </a:prstGeom>
          <a:ln>
            <a:solidFill>
              <a:srgbClr val="FF0000"/>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9ECD34C0-9BCD-1847-B9FD-4E6AC811A492}"/>
              </a:ext>
            </a:extLst>
          </p:cNvPr>
          <p:cNvSpPr txBox="1"/>
          <p:nvPr/>
        </p:nvSpPr>
        <p:spPr>
          <a:xfrm>
            <a:off x="7005691" y="1589151"/>
            <a:ext cx="1936941" cy="923330"/>
          </a:xfrm>
          <a:prstGeom prst="rect">
            <a:avLst/>
          </a:prstGeom>
          <a:noFill/>
        </p:spPr>
        <p:txBody>
          <a:bodyPr wrap="none" rtlCol="0">
            <a:spAutoFit/>
          </a:bodyPr>
          <a:lstStyle/>
          <a:p>
            <a:pPr algn="ctr"/>
            <a:r>
              <a:rPr lang="en-US" dirty="0">
                <a:solidFill>
                  <a:srgbClr val="FF0000"/>
                </a:solidFill>
              </a:rPr>
              <a:t>Subject of this</a:t>
            </a:r>
            <a:br>
              <a:rPr lang="en-US" dirty="0">
                <a:solidFill>
                  <a:srgbClr val="FF0000"/>
                </a:solidFill>
              </a:rPr>
            </a:br>
            <a:r>
              <a:rPr lang="en-US" dirty="0">
                <a:solidFill>
                  <a:srgbClr val="FF0000"/>
                </a:solidFill>
              </a:rPr>
              <a:t>lecture and part of</a:t>
            </a:r>
            <a:br>
              <a:rPr lang="en-US" dirty="0">
                <a:solidFill>
                  <a:srgbClr val="FF0000"/>
                </a:solidFill>
              </a:rPr>
            </a:br>
            <a:r>
              <a:rPr lang="en-US" dirty="0">
                <a:solidFill>
                  <a:srgbClr val="FF0000"/>
                </a:solidFill>
              </a:rPr>
              <a:t>HW4</a:t>
            </a:r>
          </a:p>
        </p:txBody>
      </p:sp>
    </p:spTree>
    <p:extLst>
      <p:ext uri="{BB962C8B-B14F-4D97-AF65-F5344CB8AC3E}">
        <p14:creationId xmlns:p14="http://schemas.microsoft.com/office/powerpoint/2010/main" val="4283700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3200" b="0" i="1" u="none" strike="noStrike" kern="1200" cap="none" spc="0" normalizeH="0" baseline="0" noProof="0" dirty="0">
                <a:ln>
                  <a:noFill/>
                </a:ln>
                <a:solidFill>
                  <a:prstClr val="white"/>
                </a:solidFill>
                <a:effectLst/>
                <a:uLnTx/>
                <a:uFillTx/>
                <a:latin typeface="Calibri" charset="0"/>
                <a:ea typeface="ＭＳ Ｐゴシック" charset="-128"/>
                <a:cs typeface="+mn-cs"/>
              </a:rPr>
              <a:t>Graph Databases</a:t>
            </a:r>
            <a:endParaRPr kumimoji="0" lang="en-US" altLang="en-US" sz="1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2" name="TextBox 9">
            <a:extLst>
              <a:ext uri="{FF2B5EF4-FFF2-40B4-BE49-F238E27FC236}">
                <a16:creationId xmlns:a16="http://schemas.microsoft.com/office/drawing/2014/main" id="{42F2CEC7-9004-CC42-0276-9D83F6F4A6C1}"/>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smtClean="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48</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W4111_002_2023_1 -  Lecture 9: Module II, NoSQL, Graph DBs		© Donald F. Ferguson, 2023</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1342645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6904"/>
            <a:ext cx="8279946" cy="387798"/>
          </a:xfrm>
        </p:spPr>
        <p:txBody>
          <a:bodyPr/>
          <a:lstStyle/>
          <a:p>
            <a:r>
              <a:rPr lang="en-US" dirty="0">
                <a:solidFill>
                  <a:srgbClr val="FFFF00"/>
                </a:solidFill>
              </a:rPr>
              <a:t>Graph Database</a:t>
            </a:r>
          </a:p>
        </p:txBody>
      </p:sp>
      <p:sp>
        <p:nvSpPr>
          <p:cNvPr id="3" name="Content Placeholder 2"/>
          <p:cNvSpPr>
            <a:spLocks noGrp="1"/>
          </p:cNvSpPr>
          <p:nvPr>
            <p:ph sz="half" idx="1"/>
          </p:nvPr>
        </p:nvSpPr>
        <p:spPr>
          <a:xfrm>
            <a:off x="241479" y="655665"/>
            <a:ext cx="4228088" cy="3730317"/>
          </a:xfrm>
        </p:spPr>
        <p:txBody>
          <a:bodyPr/>
          <a:lstStyle/>
          <a:p>
            <a:r>
              <a:rPr lang="en-US" dirty="0"/>
              <a:t>Exactly what it sounds like</a:t>
            </a:r>
          </a:p>
          <a:p>
            <a:r>
              <a:rPr lang="en-US" dirty="0"/>
              <a:t>Two core types</a:t>
            </a:r>
          </a:p>
          <a:p>
            <a:pPr lvl="1"/>
            <a:r>
              <a:rPr lang="en-US" dirty="0"/>
              <a:t>Node</a:t>
            </a:r>
          </a:p>
          <a:p>
            <a:pPr lvl="1"/>
            <a:r>
              <a:rPr lang="en-US" dirty="0"/>
              <a:t>Edge (link)</a:t>
            </a:r>
          </a:p>
          <a:p>
            <a:r>
              <a:rPr lang="en-US" dirty="0"/>
              <a:t>Nodes and Edges have</a:t>
            </a:r>
          </a:p>
          <a:p>
            <a:pPr lvl="1"/>
            <a:r>
              <a:rPr lang="en-US" dirty="0"/>
              <a:t>Label(s) = “Kind”</a:t>
            </a:r>
          </a:p>
          <a:p>
            <a:pPr lvl="1"/>
            <a:r>
              <a:rPr lang="en-US" dirty="0"/>
              <a:t>Properties  (free form)</a:t>
            </a:r>
          </a:p>
          <a:p>
            <a:r>
              <a:rPr lang="en-US" dirty="0"/>
              <a:t>Query is of the form</a:t>
            </a:r>
          </a:p>
          <a:p>
            <a:pPr lvl="1"/>
            <a:r>
              <a:rPr lang="en-US" dirty="0"/>
              <a:t>p1(n)-p2</a:t>
            </a:r>
            <a:r>
              <a:rPr lang="pt-BR" dirty="0"/>
              <a:t>(e)-p3(m)</a:t>
            </a:r>
          </a:p>
          <a:p>
            <a:pPr lvl="1"/>
            <a:r>
              <a:rPr lang="pt-BR" dirty="0" err="1"/>
              <a:t>n</a:t>
            </a:r>
            <a:r>
              <a:rPr lang="pt-BR" dirty="0"/>
              <a:t>, m are nodes; e </a:t>
            </a:r>
            <a:r>
              <a:rPr lang="pt-BR" dirty="0" err="1"/>
              <a:t>is</a:t>
            </a:r>
            <a:r>
              <a:rPr lang="pt-BR" dirty="0"/>
              <a:t> </a:t>
            </a:r>
            <a:r>
              <a:rPr lang="pt-BR" dirty="0" err="1"/>
              <a:t>an</a:t>
            </a:r>
            <a:r>
              <a:rPr lang="pt-BR" dirty="0"/>
              <a:t> </a:t>
            </a:r>
            <a:r>
              <a:rPr lang="pt-BR" dirty="0" err="1"/>
              <a:t>edge</a:t>
            </a:r>
            <a:endParaRPr lang="pt-BR" dirty="0"/>
          </a:p>
          <a:p>
            <a:pPr lvl="1"/>
            <a:r>
              <a:rPr lang="pt-BR" dirty="0"/>
              <a:t>p1, p2, p3 are </a:t>
            </a:r>
            <a:r>
              <a:rPr lang="pt-BR" dirty="0" err="1"/>
              <a:t>predicates</a:t>
            </a:r>
            <a:r>
              <a:rPr lang="pt-BR" dirty="0"/>
              <a:t> </a:t>
            </a:r>
            <a:r>
              <a:rPr lang="pt-BR" dirty="0" err="1"/>
              <a:t>on</a:t>
            </a:r>
            <a:r>
              <a:rPr lang="pt-BR" dirty="0"/>
              <a:t> </a:t>
            </a:r>
            <a:r>
              <a:rPr lang="pt-BR" dirty="0" err="1"/>
              <a:t>labels</a:t>
            </a:r>
            <a:endParaRPr lang="en-US" dirty="0"/>
          </a:p>
        </p:txBody>
      </p:sp>
      <p:pic>
        <p:nvPicPr>
          <p:cNvPr id="4" name="Picture 3"/>
          <p:cNvPicPr>
            <a:picLocks noChangeAspect="1"/>
          </p:cNvPicPr>
          <p:nvPr/>
        </p:nvPicPr>
        <p:blipFill>
          <a:blip r:embed="rId2"/>
          <a:stretch>
            <a:fillRect/>
          </a:stretch>
        </p:blipFill>
        <p:spPr>
          <a:xfrm>
            <a:off x="3792620" y="590550"/>
            <a:ext cx="5046580" cy="3571930"/>
          </a:xfrm>
          <a:prstGeom prst="rect">
            <a:avLst/>
          </a:prstGeom>
        </p:spPr>
      </p:pic>
      <p:sp>
        <p:nvSpPr>
          <p:cNvPr id="5" name="TextBox 4">
            <a:extLst>
              <a:ext uri="{FF2B5EF4-FFF2-40B4-BE49-F238E27FC236}">
                <a16:creationId xmlns:a16="http://schemas.microsoft.com/office/drawing/2014/main" id="{95C39CE2-F9CE-B749-9CE6-3EBCC5220A2C}"/>
              </a:ext>
            </a:extLst>
          </p:cNvPr>
          <p:cNvSpPr txBox="1"/>
          <p:nvPr/>
        </p:nvSpPr>
        <p:spPr>
          <a:xfrm>
            <a:off x="4368573" y="819150"/>
            <a:ext cx="1027845"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N-&gt;R-&gt;M</a:t>
            </a:r>
          </a:p>
        </p:txBody>
      </p:sp>
    </p:spTree>
    <p:extLst>
      <p:ext uri="{BB962C8B-B14F-4D97-AF65-F5344CB8AC3E}">
        <p14:creationId xmlns:p14="http://schemas.microsoft.com/office/powerpoint/2010/main" val="471427791"/>
      </p:ext>
    </p:extLst>
  </p:cSld>
  <p:clrMapOvr>
    <a:masterClrMapping/>
  </p:clrMapOvr>
  <p:transition spd="med">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D13E372D-134B-CE43-ABAA-2BA34847DB7F}"/>
              </a:ext>
            </a:extLst>
          </p:cNvPr>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Module II </a:t>
            </a:r>
            <a:r>
              <a:rPr lang="mr-IN" altLang="en-US" sz="2800" i="1" dirty="0">
                <a:solidFill>
                  <a:schemeClr val="bg1"/>
                </a:solidFill>
              </a:rPr>
              <a:t>–</a:t>
            </a:r>
            <a:r>
              <a:rPr lang="en-US" altLang="en-US" sz="2800" i="1" dirty="0">
                <a:solidFill>
                  <a:schemeClr val="bg1"/>
                </a:solidFill>
              </a:rPr>
              <a:t> DBMS Architecture and Implementation</a:t>
            </a:r>
            <a:endParaRPr lang="en-US" altLang="en-US" sz="1600" i="1" dirty="0">
              <a:solidFill>
                <a:schemeClr val="bg1"/>
              </a:solidFill>
            </a:endParaRPr>
          </a:p>
          <a:p>
            <a:pPr algn="ctr"/>
            <a:r>
              <a:rPr lang="en-US" altLang="en-US" sz="2800" i="1" dirty="0">
                <a:solidFill>
                  <a:schemeClr val="bg1"/>
                </a:solidFill>
              </a:rPr>
              <a:t>Overview and Reminder</a:t>
            </a:r>
          </a:p>
        </p:txBody>
      </p:sp>
      <p:sp>
        <p:nvSpPr>
          <p:cNvPr id="2" name="TextBox 9">
            <a:extLst>
              <a:ext uri="{FF2B5EF4-FFF2-40B4-BE49-F238E27FC236}">
                <a16:creationId xmlns:a16="http://schemas.microsoft.com/office/drawing/2014/main" id="{675035C5-3C9A-E328-369D-DBC0D30271E4}"/>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5</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W4111_002_2023_1 -  Lecture 9: Module II, NoSQL, Graph DBs		© Donald F. Ferguson, 2023</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3208699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57150"/>
            <a:ext cx="8279946" cy="387798"/>
          </a:xfrm>
        </p:spPr>
        <p:txBody>
          <a:bodyPr/>
          <a:lstStyle/>
          <a:p>
            <a:pPr algn="l"/>
            <a:r>
              <a:rPr lang="en-US" dirty="0">
                <a:solidFill>
                  <a:schemeClr val="bg1"/>
                </a:solidFill>
              </a:rPr>
              <a:t>Neo4J Graph Query</a:t>
            </a:r>
          </a:p>
        </p:txBody>
      </p:sp>
      <p:pic>
        <p:nvPicPr>
          <p:cNvPr id="3" name="Picture 2"/>
          <p:cNvPicPr>
            <a:picLocks noChangeAspect="1"/>
          </p:cNvPicPr>
          <p:nvPr/>
        </p:nvPicPr>
        <p:blipFill>
          <a:blip r:embed="rId2"/>
          <a:stretch>
            <a:fillRect/>
          </a:stretch>
        </p:blipFill>
        <p:spPr>
          <a:xfrm>
            <a:off x="838200" y="493121"/>
            <a:ext cx="6959150" cy="4157257"/>
          </a:xfrm>
          <a:prstGeom prst="rect">
            <a:avLst/>
          </a:prstGeom>
        </p:spPr>
      </p:pic>
    </p:spTree>
    <p:extLst>
      <p:ext uri="{BB962C8B-B14F-4D97-AF65-F5344CB8AC3E}">
        <p14:creationId xmlns:p14="http://schemas.microsoft.com/office/powerpoint/2010/main" val="2636045979"/>
      </p:ext>
    </p:extLst>
  </p:cSld>
  <p:clrMapOvr>
    <a:masterClrMapping/>
  </p:clrMapOvr>
  <p:transition spd="med">
    <p:wipe dir="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8279946" cy="387798"/>
          </a:xfrm>
        </p:spPr>
        <p:txBody>
          <a:bodyPr/>
          <a:lstStyle/>
          <a:p>
            <a:r>
              <a:rPr lang="en-US" dirty="0">
                <a:solidFill>
                  <a:schemeClr val="bg1"/>
                </a:solidFill>
              </a:rPr>
              <a:t>Why Graph Databases?</a:t>
            </a:r>
            <a:endParaRPr lang="en-US" sz="1400" dirty="0">
              <a:solidFill>
                <a:schemeClr val="bg1"/>
              </a:solidFill>
            </a:endParaRPr>
          </a:p>
        </p:txBody>
      </p:sp>
      <p:pic>
        <p:nvPicPr>
          <p:cNvPr id="4" name="Picture 3"/>
          <p:cNvPicPr>
            <a:picLocks noChangeAspect="1"/>
          </p:cNvPicPr>
          <p:nvPr/>
        </p:nvPicPr>
        <p:blipFill>
          <a:blip r:embed="rId2"/>
          <a:stretch>
            <a:fillRect/>
          </a:stretch>
        </p:blipFill>
        <p:spPr>
          <a:xfrm>
            <a:off x="685800" y="599225"/>
            <a:ext cx="7151298" cy="3945049"/>
          </a:xfrm>
          <a:prstGeom prst="rect">
            <a:avLst/>
          </a:prstGeom>
        </p:spPr>
      </p:pic>
    </p:spTree>
    <p:extLst>
      <p:ext uri="{BB962C8B-B14F-4D97-AF65-F5344CB8AC3E}">
        <p14:creationId xmlns:p14="http://schemas.microsoft.com/office/powerpoint/2010/main" val="879866942"/>
      </p:ext>
    </p:extLst>
  </p:cSld>
  <p:clrMapOvr>
    <a:masterClrMapping/>
  </p:clrMapOvr>
  <p:transition spd="med">
    <p:wipe dir="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48574" y="3545457"/>
            <a:ext cx="8267140" cy="987039"/>
          </a:xfrm>
        </p:spPr>
        <p:txBody>
          <a:bodyPr/>
          <a:lstStyle/>
          <a:p>
            <a:pPr marL="0" indent="0">
              <a:buNone/>
            </a:pPr>
            <a:r>
              <a:rPr lang="en-US" dirty="0"/>
              <a:t>Graph databases are</a:t>
            </a:r>
          </a:p>
          <a:p>
            <a:pPr lvl="1"/>
            <a:r>
              <a:rPr lang="en-US" dirty="0"/>
              <a:t>Extremely fast for some queries and data models.</a:t>
            </a:r>
          </a:p>
          <a:p>
            <a:pPr lvl="1"/>
            <a:r>
              <a:rPr lang="en-US" dirty="0"/>
              <a:t>Implement a language that vastly simplifies writing queries.</a:t>
            </a:r>
          </a:p>
        </p:txBody>
      </p:sp>
      <p:pic>
        <p:nvPicPr>
          <p:cNvPr id="4" name="Picture 3"/>
          <p:cNvPicPr>
            <a:picLocks noChangeAspect="1"/>
          </p:cNvPicPr>
          <p:nvPr/>
        </p:nvPicPr>
        <p:blipFill>
          <a:blip r:embed="rId2"/>
          <a:stretch>
            <a:fillRect/>
          </a:stretch>
        </p:blipFill>
        <p:spPr>
          <a:xfrm>
            <a:off x="1143000" y="159875"/>
            <a:ext cx="6556075" cy="3364386"/>
          </a:xfrm>
          <a:prstGeom prst="rect">
            <a:avLst/>
          </a:prstGeom>
        </p:spPr>
      </p:pic>
    </p:spTree>
    <p:extLst>
      <p:ext uri="{BB962C8B-B14F-4D97-AF65-F5344CB8AC3E}">
        <p14:creationId xmlns:p14="http://schemas.microsoft.com/office/powerpoint/2010/main" val="3545820152"/>
      </p:ext>
    </p:extLst>
  </p:cSld>
  <p:clrMapOvr>
    <a:masterClrMapping/>
  </p:clrMapOvr>
  <p:transition spd="med">
    <p:wipe dir="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02256" y="101953"/>
            <a:ext cx="6806691" cy="4469188"/>
          </a:xfrm>
          <a:prstGeom prst="rect">
            <a:avLst/>
          </a:prstGeom>
        </p:spPr>
      </p:pic>
    </p:spTree>
    <p:extLst>
      <p:ext uri="{BB962C8B-B14F-4D97-AF65-F5344CB8AC3E}">
        <p14:creationId xmlns:p14="http://schemas.microsoft.com/office/powerpoint/2010/main" val="35210021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371600" y="133350"/>
            <a:ext cx="6191907" cy="4386954"/>
          </a:xfrm>
          <a:prstGeom prst="rect">
            <a:avLst/>
          </a:prstGeom>
        </p:spPr>
      </p:pic>
    </p:spTree>
    <p:extLst>
      <p:ext uri="{BB962C8B-B14F-4D97-AF65-F5344CB8AC3E}">
        <p14:creationId xmlns:p14="http://schemas.microsoft.com/office/powerpoint/2010/main" val="15363942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69675" y="135972"/>
            <a:ext cx="6006427" cy="4343293"/>
          </a:xfrm>
          <a:prstGeom prst="rect">
            <a:avLst/>
          </a:prstGeom>
        </p:spPr>
      </p:pic>
    </p:spTree>
    <p:extLst>
      <p:ext uri="{BB962C8B-B14F-4D97-AF65-F5344CB8AC3E}">
        <p14:creationId xmlns:p14="http://schemas.microsoft.com/office/powerpoint/2010/main" val="369390377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242203" y="158078"/>
            <a:ext cx="5854251" cy="4502341"/>
          </a:xfrm>
          <a:prstGeom prst="rect">
            <a:avLst/>
          </a:prstGeom>
        </p:spPr>
      </p:pic>
    </p:spTree>
    <p:extLst>
      <p:ext uri="{BB962C8B-B14F-4D97-AF65-F5344CB8AC3E}">
        <p14:creationId xmlns:p14="http://schemas.microsoft.com/office/powerpoint/2010/main" val="192208259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92369" y="156319"/>
            <a:ext cx="5514410" cy="4245310"/>
          </a:xfrm>
          <a:prstGeom prst="rect">
            <a:avLst/>
          </a:prstGeom>
        </p:spPr>
      </p:pic>
    </p:spTree>
    <p:extLst>
      <p:ext uri="{BB962C8B-B14F-4D97-AF65-F5344CB8AC3E}">
        <p14:creationId xmlns:p14="http://schemas.microsoft.com/office/powerpoint/2010/main" val="29056409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8279946" cy="387798"/>
          </a:xfrm>
        </p:spPr>
        <p:txBody>
          <a:bodyPr/>
          <a:lstStyle/>
          <a:p>
            <a:r>
              <a:rPr lang="en-US" dirty="0">
                <a:solidFill>
                  <a:schemeClr val="bg1"/>
                </a:solidFill>
              </a:rPr>
              <a:t>A Graph Database (Sample)</a:t>
            </a:r>
          </a:p>
        </p:txBody>
      </p:sp>
      <p:pic>
        <p:nvPicPr>
          <p:cNvPr id="3" name="Picture 2"/>
          <p:cNvPicPr>
            <a:picLocks noChangeAspect="1"/>
          </p:cNvPicPr>
          <p:nvPr/>
        </p:nvPicPr>
        <p:blipFill>
          <a:blip r:embed="rId2"/>
          <a:stretch>
            <a:fillRect/>
          </a:stretch>
        </p:blipFill>
        <p:spPr>
          <a:xfrm>
            <a:off x="1018055" y="514350"/>
            <a:ext cx="7107889" cy="4051949"/>
          </a:xfrm>
          <a:prstGeom prst="rect">
            <a:avLst/>
          </a:prstGeom>
        </p:spPr>
      </p:pic>
    </p:spTree>
    <p:extLst>
      <p:ext uri="{BB962C8B-B14F-4D97-AF65-F5344CB8AC3E}">
        <p14:creationId xmlns:p14="http://schemas.microsoft.com/office/powerpoint/2010/main" val="1595457308"/>
      </p:ext>
    </p:extLst>
  </p:cSld>
  <p:clrMapOvr>
    <a:masterClrMapping/>
  </p:clrMapOvr>
  <p:transition spd="med">
    <p:wipe dir="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27" y="0"/>
            <a:ext cx="8279946" cy="387798"/>
          </a:xfrm>
        </p:spPr>
        <p:txBody>
          <a:bodyPr/>
          <a:lstStyle/>
          <a:p>
            <a:pPr algn="l"/>
            <a:r>
              <a:rPr lang="en-US" dirty="0">
                <a:solidFill>
                  <a:schemeClr val="bg1"/>
                </a:solidFill>
              </a:rPr>
              <a:t>Neo4J Graph Query</a:t>
            </a:r>
          </a:p>
        </p:txBody>
      </p:sp>
      <p:pic>
        <p:nvPicPr>
          <p:cNvPr id="3" name="Picture 2"/>
          <p:cNvPicPr>
            <a:picLocks noChangeAspect="1"/>
          </p:cNvPicPr>
          <p:nvPr/>
        </p:nvPicPr>
        <p:blipFill>
          <a:blip r:embed="rId2"/>
          <a:stretch>
            <a:fillRect/>
          </a:stretch>
        </p:blipFill>
        <p:spPr>
          <a:xfrm>
            <a:off x="685800" y="495972"/>
            <a:ext cx="6959150" cy="4157257"/>
          </a:xfrm>
          <a:prstGeom prst="rect">
            <a:avLst/>
          </a:prstGeom>
        </p:spPr>
      </p:pic>
      <p:sp>
        <p:nvSpPr>
          <p:cNvPr id="4" name="TextBox 3"/>
          <p:cNvSpPr txBox="1"/>
          <p:nvPr/>
        </p:nvSpPr>
        <p:spPr>
          <a:xfrm>
            <a:off x="4605270" y="108174"/>
            <a:ext cx="914400" cy="914400"/>
          </a:xfrm>
          <a:prstGeom prst="rect">
            <a:avLst/>
          </a:prstGeom>
          <a:noFill/>
        </p:spPr>
        <p:txBody>
          <a:bodyPr wrap="none" rtlCol="0">
            <a:noAutofit/>
          </a:bodyPr>
          <a:lstStyle/>
          <a:p>
            <a:pPr marL="0" marR="0" lvl="0" indent="0" algn="l" defTabSz="457200" rtl="0" eaLnBrk="1" fontAlgn="base" latinLnBrk="0" hangingPunct="1">
              <a:lnSpc>
                <a:spcPct val="90000"/>
              </a:lnSpc>
              <a:spcBef>
                <a:spcPts val="600"/>
              </a:spcBef>
              <a:spcAft>
                <a:spcPts val="0"/>
              </a:spcAft>
              <a:buClr>
                <a:prstClr val="white"/>
              </a:buClr>
              <a:buSzTx/>
              <a:buFontTx/>
              <a:buNone/>
              <a:tabLst/>
              <a:defRPr/>
            </a:pPr>
            <a:r>
              <a:rPr kumimoji="0" lang="en-US" sz="2000" b="0" i="0" u="none" strike="noStrike" kern="1200" cap="none" spc="0" normalizeH="0" baseline="0" noProof="0" dirty="0">
                <a:ln>
                  <a:noFill/>
                </a:ln>
                <a:solidFill>
                  <a:prstClr val="white"/>
                </a:solidFill>
                <a:effectLst/>
                <a:uLnTx/>
                <a:uFillTx/>
                <a:latin typeface="Calibri"/>
                <a:ea typeface="ＭＳ Ｐゴシック" charset="-128"/>
                <a:cs typeface="+mn-cs"/>
              </a:rPr>
              <a:t>Who acted in which movies?</a:t>
            </a:r>
          </a:p>
        </p:txBody>
      </p:sp>
    </p:spTree>
    <p:extLst>
      <p:ext uri="{BB962C8B-B14F-4D97-AF65-F5344CB8AC3E}">
        <p14:creationId xmlns:p14="http://schemas.microsoft.com/office/powerpoint/2010/main" val="1300205778"/>
      </p:ext>
    </p:extLst>
  </p:cSld>
  <p:clrMapOvr>
    <a:masterClrMapping/>
  </p:clrMapOvr>
  <p:transition spd="med">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AECDF0-9C19-CD4B-9346-D09FF32E8DA8}"/>
              </a:ext>
            </a:extLst>
          </p:cNvPr>
          <p:cNvSpPr>
            <a:spLocks noGrp="1"/>
          </p:cNvSpPr>
          <p:nvPr>
            <p:ph type="title"/>
          </p:nvPr>
        </p:nvSpPr>
        <p:spPr>
          <a:xfrm>
            <a:off x="172570" y="1121"/>
            <a:ext cx="8819030" cy="443198"/>
          </a:xfrm>
        </p:spPr>
        <p:txBody>
          <a:bodyPr/>
          <a:lstStyle/>
          <a:p>
            <a:r>
              <a:rPr lang="en-US" dirty="0"/>
              <a:t>Module II – DBMS Architecture and Implementation</a:t>
            </a:r>
          </a:p>
        </p:txBody>
      </p:sp>
      <p:pic>
        <p:nvPicPr>
          <p:cNvPr id="4" name="Picture 3">
            <a:extLst>
              <a:ext uri="{FF2B5EF4-FFF2-40B4-BE49-F238E27FC236}">
                <a16:creationId xmlns:a16="http://schemas.microsoft.com/office/drawing/2014/main" id="{EDE6AE24-A903-BA4F-9CDB-111321888EB9}"/>
              </a:ext>
            </a:extLst>
          </p:cNvPr>
          <p:cNvPicPr>
            <a:picLocks noChangeAspect="1"/>
          </p:cNvPicPr>
          <p:nvPr/>
        </p:nvPicPr>
        <p:blipFill>
          <a:blip r:embed="rId2"/>
          <a:stretch>
            <a:fillRect/>
          </a:stretch>
        </p:blipFill>
        <p:spPr>
          <a:xfrm>
            <a:off x="533400" y="971550"/>
            <a:ext cx="8430462" cy="2125733"/>
          </a:xfrm>
          <a:prstGeom prst="rect">
            <a:avLst/>
          </a:prstGeom>
        </p:spPr>
      </p:pic>
      <p:pic>
        <p:nvPicPr>
          <p:cNvPr id="5" name="Picture 4">
            <a:extLst>
              <a:ext uri="{FF2B5EF4-FFF2-40B4-BE49-F238E27FC236}">
                <a16:creationId xmlns:a16="http://schemas.microsoft.com/office/drawing/2014/main" id="{DAE8A419-45AF-B84F-A392-0D451AFE520E}"/>
              </a:ext>
            </a:extLst>
          </p:cNvPr>
          <p:cNvPicPr>
            <a:picLocks noChangeAspect="1"/>
          </p:cNvPicPr>
          <p:nvPr/>
        </p:nvPicPr>
        <p:blipFill>
          <a:blip r:embed="rId3"/>
          <a:stretch>
            <a:fillRect/>
          </a:stretch>
        </p:blipFill>
        <p:spPr>
          <a:xfrm>
            <a:off x="32518" y="2225298"/>
            <a:ext cx="802115" cy="802115"/>
          </a:xfrm>
          <a:prstGeom prst="rect">
            <a:avLst/>
          </a:prstGeom>
        </p:spPr>
      </p:pic>
      <p:sp>
        <p:nvSpPr>
          <p:cNvPr id="6" name="TextBox 5">
            <a:extLst>
              <a:ext uri="{FF2B5EF4-FFF2-40B4-BE49-F238E27FC236}">
                <a16:creationId xmlns:a16="http://schemas.microsoft.com/office/drawing/2014/main" id="{BAD88A21-5EDE-D741-9C22-6A44FC92258F}"/>
              </a:ext>
            </a:extLst>
          </p:cNvPr>
          <p:cNvSpPr txBox="1"/>
          <p:nvPr/>
        </p:nvSpPr>
        <p:spPr>
          <a:xfrm>
            <a:off x="76200" y="3114938"/>
            <a:ext cx="914400" cy="914400"/>
          </a:xfrm>
          <a:prstGeom prst="rect">
            <a:avLst/>
          </a:prstGeom>
          <a:noFill/>
        </p:spPr>
        <p:txBody>
          <a:bodyPr wrap="none" rtlCol="0">
            <a:noAutofit/>
          </a:bodyPr>
          <a:lstStyle/>
          <a:p>
            <a:pPr>
              <a:lnSpc>
                <a:spcPct val="90000"/>
              </a:lnSpc>
              <a:spcBef>
                <a:spcPts val="600"/>
              </a:spcBef>
              <a:spcAft>
                <a:spcPts val="0"/>
              </a:spcAft>
              <a:buClr>
                <a:schemeClr val="bg1"/>
              </a:buClr>
            </a:pPr>
            <a:r>
              <a:rPr lang="en-US" sz="2000" dirty="0">
                <a:solidFill>
                  <a:srgbClr val="00B050"/>
                </a:solidFill>
                <a:latin typeface="+mn-lt"/>
              </a:rPr>
              <a:t>Covered for </a:t>
            </a:r>
            <a:r>
              <a:rPr lang="en-US" sz="2000">
                <a:solidFill>
                  <a:srgbClr val="00B050"/>
                </a:solidFill>
                <a:latin typeface="+mn-lt"/>
              </a:rPr>
              <a:t>the relational model.</a:t>
            </a:r>
            <a:endParaRPr lang="en-US" sz="2000" dirty="0" err="1">
              <a:solidFill>
                <a:srgbClr val="00B050"/>
              </a:solidFill>
              <a:latin typeface="+mn-lt"/>
            </a:endParaRPr>
          </a:p>
        </p:txBody>
      </p:sp>
      <p:cxnSp>
        <p:nvCxnSpPr>
          <p:cNvPr id="7" name="Straight Connector 6">
            <a:extLst>
              <a:ext uri="{FF2B5EF4-FFF2-40B4-BE49-F238E27FC236}">
                <a16:creationId xmlns:a16="http://schemas.microsoft.com/office/drawing/2014/main" id="{FE520F57-6B01-0044-A041-35C6F5E5DC33}"/>
              </a:ext>
            </a:extLst>
          </p:cNvPr>
          <p:cNvCxnSpPr/>
          <p:nvPr/>
        </p:nvCxnSpPr>
        <p:spPr>
          <a:xfrm>
            <a:off x="1450025" y="2213970"/>
            <a:ext cx="288336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66940F35-38C8-5446-B119-936F03F9FB10}"/>
              </a:ext>
            </a:extLst>
          </p:cNvPr>
          <p:cNvSpPr/>
          <p:nvPr/>
        </p:nvSpPr>
        <p:spPr>
          <a:xfrm>
            <a:off x="3241017" y="3975084"/>
            <a:ext cx="5684808" cy="461665"/>
          </a:xfrm>
          <a:prstGeom prst="rect">
            <a:avLst/>
          </a:prstGeom>
        </p:spPr>
        <p:txBody>
          <a:bodyPr wrap="square">
            <a:spAutoFit/>
          </a:bodyPr>
          <a:lstStyle/>
          <a:p>
            <a:r>
              <a:rPr lang="en-US" sz="1200" b="1" dirty="0">
                <a:solidFill>
                  <a:srgbClr val="111111"/>
                </a:solidFill>
                <a:latin typeface="Amazon Ember" charset="0"/>
              </a:rPr>
              <a:t>Database Systems: The Complete Book (2nd Edition)</a:t>
            </a:r>
            <a:br>
              <a:rPr lang="en-US" sz="1200" b="1" dirty="0">
                <a:solidFill>
                  <a:srgbClr val="111111"/>
                </a:solidFill>
                <a:latin typeface="Amazon Ember" charset="0"/>
              </a:rPr>
            </a:br>
            <a:r>
              <a:rPr lang="en-US" sz="1200" dirty="0">
                <a:solidFill>
                  <a:srgbClr val="111111"/>
                </a:solidFill>
                <a:latin typeface="Amazon Ember" charset="0"/>
              </a:rPr>
              <a:t>by </a:t>
            </a:r>
            <a:r>
              <a:rPr lang="en-US" sz="1200" dirty="0">
                <a:solidFill>
                  <a:srgbClr val="0066C0"/>
                </a:solidFill>
                <a:latin typeface="Amazon Ember" charset="0"/>
                <a:hlinkClick r:id="rId4"/>
              </a:rPr>
              <a:t>Hector Garcia-Molina</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5"/>
              </a:rPr>
              <a:t>Jeffrey D. Ullman</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6"/>
              </a:rPr>
              <a:t>Jennifer Widom</a:t>
            </a:r>
            <a:r>
              <a:rPr lang="en-US" sz="1200" dirty="0">
                <a:solidFill>
                  <a:srgbClr val="111111"/>
                </a:solidFill>
                <a:latin typeface="Amazon Ember" charset="0"/>
              </a:rPr>
              <a:t> </a:t>
            </a:r>
            <a:r>
              <a:rPr lang="en-US" sz="1200" dirty="0">
                <a:solidFill>
                  <a:srgbClr val="555555"/>
                </a:solidFill>
                <a:latin typeface="Amazon Ember" charset="0"/>
              </a:rPr>
              <a:t>(Author)</a:t>
            </a:r>
            <a:endParaRPr lang="en-US" sz="1200" b="0" i="0" dirty="0">
              <a:solidFill>
                <a:srgbClr val="111111"/>
              </a:solidFill>
              <a:effectLst/>
              <a:latin typeface="Amazon Ember" charset="0"/>
            </a:endParaRPr>
          </a:p>
        </p:txBody>
      </p:sp>
    </p:spTree>
    <p:extLst>
      <p:ext uri="{BB962C8B-B14F-4D97-AF65-F5344CB8AC3E}">
        <p14:creationId xmlns:p14="http://schemas.microsoft.com/office/powerpoint/2010/main" val="41342080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57150"/>
            <a:ext cx="8279946" cy="387798"/>
          </a:xfrm>
        </p:spPr>
        <p:txBody>
          <a:bodyPr/>
          <a:lstStyle/>
          <a:p>
            <a:r>
              <a:rPr lang="en-US" dirty="0">
                <a:solidFill>
                  <a:schemeClr val="bg1"/>
                </a:solidFill>
              </a:rPr>
              <a:t>Big Deal. That is just a JOIN.</a:t>
            </a:r>
          </a:p>
        </p:txBody>
      </p:sp>
      <p:sp>
        <p:nvSpPr>
          <p:cNvPr id="3" name="Content Placeholder 2"/>
          <p:cNvSpPr>
            <a:spLocks noGrp="1"/>
          </p:cNvSpPr>
          <p:nvPr>
            <p:ph sz="half" idx="1"/>
          </p:nvPr>
        </p:nvSpPr>
        <p:spPr>
          <a:xfrm>
            <a:off x="438430" y="574956"/>
            <a:ext cx="8267140" cy="1492371"/>
          </a:xfrm>
        </p:spPr>
        <p:txBody>
          <a:bodyPr/>
          <a:lstStyle/>
          <a:p>
            <a:r>
              <a:rPr lang="en-US" dirty="0"/>
              <a:t>Yup. But that is simple.</a:t>
            </a:r>
          </a:p>
          <a:p>
            <a:r>
              <a:rPr lang="en-US" dirty="0"/>
              <a:t>Try writing the queries below in SQL.</a:t>
            </a:r>
          </a:p>
        </p:txBody>
      </p:sp>
      <p:pic>
        <p:nvPicPr>
          <p:cNvPr id="4" name="Picture 3"/>
          <p:cNvPicPr>
            <a:picLocks noChangeAspect="1"/>
          </p:cNvPicPr>
          <p:nvPr/>
        </p:nvPicPr>
        <p:blipFill>
          <a:blip r:embed="rId2"/>
          <a:stretch>
            <a:fillRect/>
          </a:stretch>
        </p:blipFill>
        <p:spPr>
          <a:xfrm>
            <a:off x="101373" y="1657350"/>
            <a:ext cx="8686800" cy="2113613"/>
          </a:xfrm>
          <a:prstGeom prst="rect">
            <a:avLst/>
          </a:prstGeom>
        </p:spPr>
      </p:pic>
    </p:spTree>
    <p:extLst>
      <p:ext uri="{BB962C8B-B14F-4D97-AF65-F5344CB8AC3E}">
        <p14:creationId xmlns:p14="http://schemas.microsoft.com/office/powerpoint/2010/main" val="1184801042"/>
      </p:ext>
    </p:extLst>
  </p:cSld>
  <p:clrMapOvr>
    <a:masterClrMapping/>
  </p:clrMapOvr>
  <p:transition spd="med">
    <p:wipe dir="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45674" y="514350"/>
            <a:ext cx="8398198" cy="3864962"/>
          </a:xfrm>
          <a:prstGeom prst="rect">
            <a:avLst/>
          </a:prstGeom>
        </p:spPr>
      </p:pic>
      <p:sp>
        <p:nvSpPr>
          <p:cNvPr id="3" name="Title 2"/>
          <p:cNvSpPr>
            <a:spLocks noGrp="1"/>
          </p:cNvSpPr>
          <p:nvPr>
            <p:ph type="title"/>
          </p:nvPr>
        </p:nvSpPr>
        <p:spPr>
          <a:xfrm>
            <a:off x="363926" y="0"/>
            <a:ext cx="8279946" cy="387798"/>
          </a:xfrm>
        </p:spPr>
        <p:txBody>
          <a:bodyPr/>
          <a:lstStyle/>
          <a:p>
            <a:r>
              <a:rPr lang="en-US" dirty="0">
                <a:solidFill>
                  <a:schemeClr val="bg1"/>
                </a:solidFill>
              </a:rPr>
              <a:t>Recommend</a:t>
            </a:r>
          </a:p>
        </p:txBody>
      </p:sp>
    </p:spTree>
    <p:extLst>
      <p:ext uri="{BB962C8B-B14F-4D97-AF65-F5344CB8AC3E}">
        <p14:creationId xmlns:p14="http://schemas.microsoft.com/office/powerpoint/2010/main" val="418349361"/>
      </p:ext>
    </p:extLst>
  </p:cSld>
  <p:clrMapOvr>
    <a:masterClrMapping/>
  </p:clrMapOvr>
  <p:transition spd="med">
    <p:wipe dir="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95223" y="57150"/>
            <a:ext cx="7953554" cy="4431733"/>
          </a:xfrm>
          <a:prstGeom prst="rect">
            <a:avLst/>
          </a:prstGeom>
        </p:spPr>
      </p:pic>
      <p:sp>
        <p:nvSpPr>
          <p:cNvPr id="3" name="TextBox 2"/>
          <p:cNvSpPr txBox="1"/>
          <p:nvPr/>
        </p:nvSpPr>
        <p:spPr>
          <a:xfrm>
            <a:off x="6625087" y="1992702"/>
            <a:ext cx="914400" cy="914400"/>
          </a:xfrm>
          <a:prstGeom prst="rect">
            <a:avLst/>
          </a:prstGeom>
          <a:noFill/>
        </p:spPr>
        <p:txBody>
          <a:bodyPr wrap="none" rtlCol="0">
            <a:noAutofit/>
          </a:bodyPr>
          <a:lstStyle/>
          <a:p>
            <a:pPr marL="0" marR="0" lvl="0" indent="0" algn="ctr" defTabSz="457200" rtl="0" eaLnBrk="1" fontAlgn="base" latinLnBrk="0" hangingPunct="1">
              <a:lnSpc>
                <a:spcPct val="90000"/>
              </a:lnSpc>
              <a:spcBef>
                <a:spcPts val="600"/>
              </a:spcBef>
              <a:spcAft>
                <a:spcPts val="0"/>
              </a:spcAft>
              <a:buClr>
                <a:prstClr val="white"/>
              </a:buClr>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ＭＳ Ｐゴシック" charset="-128"/>
                <a:cs typeface="+mn-cs"/>
              </a:rPr>
              <a:t>Which actors have</a:t>
            </a:r>
            <a:br>
              <a:rPr kumimoji="0" lang="en-US" sz="1800" b="0" i="0" u="none" strike="noStrike" kern="1200" cap="none" spc="0" normalizeH="0" baseline="0" noProof="0" dirty="0">
                <a:ln>
                  <a:noFill/>
                </a:ln>
                <a:solidFill>
                  <a:prstClr val="black"/>
                </a:solidFill>
                <a:effectLst/>
                <a:uLnTx/>
                <a:uFillTx/>
                <a:latin typeface="Calibri"/>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a:ea typeface="ＭＳ Ｐゴシック" charset="-128"/>
                <a:cs typeface="+mn-cs"/>
              </a:rPr>
              <a:t>worked with both</a:t>
            </a:r>
            <a:br>
              <a:rPr kumimoji="0" lang="en-US" sz="1800" b="0" i="0" u="none" strike="noStrike" kern="1200" cap="none" spc="0" normalizeH="0" baseline="0" noProof="0" dirty="0">
                <a:ln>
                  <a:noFill/>
                </a:ln>
                <a:solidFill>
                  <a:prstClr val="black"/>
                </a:solidFill>
                <a:effectLst/>
                <a:uLnTx/>
                <a:uFillTx/>
                <a:latin typeface="Calibri"/>
                <a:ea typeface="ＭＳ Ｐゴシック" charset="-128"/>
                <a:cs typeface="+mn-cs"/>
              </a:rPr>
            </a:br>
            <a:r>
              <a:rPr kumimoji="0" lang="en-US" sz="1800" b="0" i="0" u="none" strike="noStrike" kern="1200" cap="none" spc="0" normalizeH="0" baseline="0" noProof="0" dirty="0">
                <a:ln>
                  <a:noFill/>
                </a:ln>
                <a:solidFill>
                  <a:prstClr val="black"/>
                </a:solidFill>
                <a:effectLst/>
                <a:uLnTx/>
                <a:uFillTx/>
                <a:latin typeface="Calibri"/>
                <a:ea typeface="ＭＳ Ｐゴシック" charset="-128"/>
                <a:cs typeface="+mn-cs"/>
              </a:rPr>
              <a:t>Tom Hanks and</a:t>
            </a:r>
          </a:p>
          <a:p>
            <a:pPr marL="0" marR="0" lvl="0" indent="0" algn="ctr" defTabSz="457200" rtl="0" eaLnBrk="1" fontAlgn="base" latinLnBrk="0" hangingPunct="1">
              <a:lnSpc>
                <a:spcPct val="90000"/>
              </a:lnSpc>
              <a:spcBef>
                <a:spcPts val="600"/>
              </a:spcBef>
              <a:spcAft>
                <a:spcPts val="0"/>
              </a:spcAft>
              <a:buClr>
                <a:prstClr val="white"/>
              </a:buClr>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ＭＳ Ｐゴシック" charset="-128"/>
                <a:cs typeface="+mn-cs"/>
              </a:rPr>
              <a:t>Tom Cruise?</a:t>
            </a:r>
          </a:p>
        </p:txBody>
      </p:sp>
    </p:spTree>
    <p:extLst>
      <p:ext uri="{BB962C8B-B14F-4D97-AF65-F5344CB8AC3E}">
        <p14:creationId xmlns:p14="http://schemas.microsoft.com/office/powerpoint/2010/main" val="84391227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4175" y="267420"/>
            <a:ext cx="5531709" cy="4306738"/>
          </a:xfrm>
          <a:prstGeom prst="rect">
            <a:avLst/>
          </a:prstGeom>
        </p:spPr>
      </p:pic>
      <p:pic>
        <p:nvPicPr>
          <p:cNvPr id="3" name="Picture 2"/>
          <p:cNvPicPr>
            <a:picLocks noChangeAspect="1"/>
          </p:cNvPicPr>
          <p:nvPr/>
        </p:nvPicPr>
        <p:blipFill>
          <a:blip r:embed="rId3"/>
          <a:stretch>
            <a:fillRect/>
          </a:stretch>
        </p:blipFill>
        <p:spPr>
          <a:xfrm>
            <a:off x="4796287" y="81748"/>
            <a:ext cx="4347713" cy="1571768"/>
          </a:xfrm>
          <a:prstGeom prst="rect">
            <a:avLst/>
          </a:prstGeom>
        </p:spPr>
      </p:pic>
      <p:cxnSp>
        <p:nvCxnSpPr>
          <p:cNvPr id="6" name="Elbow Connector 5"/>
          <p:cNvCxnSpPr/>
          <p:nvPr/>
        </p:nvCxnSpPr>
        <p:spPr>
          <a:xfrm rot="10800000" flipV="1">
            <a:off x="5477775" y="1216325"/>
            <a:ext cx="2777705" cy="1095554"/>
          </a:xfrm>
          <a:prstGeom prst="bentConnector3">
            <a:avLst>
              <a:gd name="adj1" fmla="val 0"/>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4"/>
          <a:stretch>
            <a:fillRect/>
          </a:stretch>
        </p:blipFill>
        <p:spPr>
          <a:xfrm>
            <a:off x="5279366" y="3117830"/>
            <a:ext cx="3340340" cy="1156798"/>
          </a:xfrm>
          <a:prstGeom prst="rect">
            <a:avLst/>
          </a:prstGeom>
        </p:spPr>
      </p:pic>
    </p:spTree>
    <p:extLst>
      <p:ext uri="{BB962C8B-B14F-4D97-AF65-F5344CB8AC3E}">
        <p14:creationId xmlns:p14="http://schemas.microsoft.com/office/powerpoint/2010/main" val="390583296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52980" y="1504950"/>
            <a:ext cx="7838040" cy="3045809"/>
          </a:xfrm>
          <a:prstGeom prst="rect">
            <a:avLst/>
          </a:prstGeom>
        </p:spPr>
      </p:pic>
      <p:pic>
        <p:nvPicPr>
          <p:cNvPr id="3" name="Picture 2"/>
          <p:cNvPicPr>
            <a:picLocks noChangeAspect="1"/>
          </p:cNvPicPr>
          <p:nvPr/>
        </p:nvPicPr>
        <p:blipFill>
          <a:blip r:embed="rId3"/>
          <a:stretch>
            <a:fillRect/>
          </a:stretch>
        </p:blipFill>
        <p:spPr>
          <a:xfrm>
            <a:off x="152400" y="224222"/>
            <a:ext cx="1100251" cy="1375314"/>
          </a:xfrm>
          <a:prstGeom prst="rect">
            <a:avLst/>
          </a:prstGeom>
        </p:spPr>
      </p:pic>
      <p:pic>
        <p:nvPicPr>
          <p:cNvPr id="4" name="Picture 3"/>
          <p:cNvPicPr>
            <a:picLocks noChangeAspect="1"/>
          </p:cNvPicPr>
          <p:nvPr/>
        </p:nvPicPr>
        <p:blipFill>
          <a:blip r:embed="rId4"/>
          <a:stretch>
            <a:fillRect/>
          </a:stretch>
        </p:blipFill>
        <p:spPr>
          <a:xfrm>
            <a:off x="7772400" y="57150"/>
            <a:ext cx="813871" cy="1223913"/>
          </a:xfrm>
          <a:prstGeom prst="rect">
            <a:avLst/>
          </a:prstGeom>
        </p:spPr>
      </p:pic>
      <p:sp>
        <p:nvSpPr>
          <p:cNvPr id="5" name="TextBox 4"/>
          <p:cNvSpPr txBox="1"/>
          <p:nvPr/>
        </p:nvSpPr>
        <p:spPr>
          <a:xfrm>
            <a:off x="3812875" y="444261"/>
            <a:ext cx="914400" cy="914400"/>
          </a:xfrm>
          <a:prstGeom prst="rect">
            <a:avLst/>
          </a:prstGeom>
          <a:noFill/>
        </p:spPr>
        <p:txBody>
          <a:bodyPr wrap="none" rtlCol="0">
            <a:noAutofit/>
          </a:bodyPr>
          <a:lstStyle/>
          <a:p>
            <a:pPr marL="0" marR="0" lvl="0" indent="0" algn="ctr" defTabSz="457200" rtl="0" eaLnBrk="1" fontAlgn="base" latinLnBrk="0" hangingPunct="1">
              <a:lnSpc>
                <a:spcPct val="90000"/>
              </a:lnSpc>
              <a:spcBef>
                <a:spcPts val="600"/>
              </a:spcBef>
              <a:spcAft>
                <a:spcPts val="0"/>
              </a:spcAft>
              <a:buClr>
                <a:prstClr val="white"/>
              </a:buClr>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ＭＳ Ｐゴシック" charset="-128"/>
                <a:cs typeface="+mn-cs"/>
              </a:rPr>
              <a:t>How do you get from</a:t>
            </a:r>
            <a:br>
              <a:rPr kumimoji="0" lang="en-US" sz="2000" b="0" i="0" u="none" strike="noStrike" kern="1200" cap="none" spc="0" normalizeH="0" baseline="0" noProof="0" dirty="0">
                <a:ln>
                  <a:noFill/>
                </a:ln>
                <a:solidFill>
                  <a:prstClr val="black"/>
                </a:solidFill>
                <a:effectLst/>
                <a:uLnTx/>
                <a:uFillTx/>
                <a:latin typeface="Calibri"/>
                <a:ea typeface="ＭＳ Ｐゴシック" charset="-128"/>
                <a:cs typeface="+mn-cs"/>
              </a:rPr>
            </a:br>
            <a:r>
              <a:rPr kumimoji="0" lang="en-US" sz="2000" b="0" i="0" u="none" strike="noStrike" kern="1200" cap="none" spc="0" normalizeH="0" baseline="0" noProof="0" dirty="0">
                <a:ln>
                  <a:noFill/>
                </a:ln>
                <a:solidFill>
                  <a:prstClr val="black"/>
                </a:solidFill>
                <a:effectLst/>
                <a:uLnTx/>
                <a:uFillTx/>
                <a:latin typeface="Calibri"/>
                <a:ea typeface="ＭＳ Ｐゴシック" charset="-128"/>
                <a:cs typeface="+mn-cs"/>
              </a:rPr>
              <a:t>Kevin Bacon to</a:t>
            </a:r>
          </a:p>
          <a:p>
            <a:pPr marL="0" marR="0" lvl="0" indent="0" algn="ctr" defTabSz="457200" rtl="0" eaLnBrk="1" fontAlgn="base" latinLnBrk="0" hangingPunct="1">
              <a:lnSpc>
                <a:spcPct val="90000"/>
              </a:lnSpc>
              <a:spcBef>
                <a:spcPts val="600"/>
              </a:spcBef>
              <a:spcAft>
                <a:spcPts val="0"/>
              </a:spcAft>
              <a:buClr>
                <a:prstClr val="white"/>
              </a:buClr>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ＭＳ Ｐゴシック" charset="-128"/>
                <a:cs typeface="+mn-cs"/>
              </a:rPr>
              <a:t>Robert Longo?</a:t>
            </a:r>
          </a:p>
        </p:txBody>
      </p:sp>
    </p:spTree>
    <p:extLst>
      <p:ext uri="{BB962C8B-B14F-4D97-AF65-F5344CB8AC3E}">
        <p14:creationId xmlns:p14="http://schemas.microsoft.com/office/powerpoint/2010/main" val="34004337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AECDF0-9C19-CD4B-9346-D09FF32E8DA8}"/>
              </a:ext>
            </a:extLst>
          </p:cNvPr>
          <p:cNvSpPr>
            <a:spLocks noGrp="1"/>
          </p:cNvSpPr>
          <p:nvPr>
            <p:ph type="title"/>
          </p:nvPr>
        </p:nvSpPr>
        <p:spPr>
          <a:xfrm>
            <a:off x="172570" y="1121"/>
            <a:ext cx="8819030" cy="443198"/>
          </a:xfrm>
        </p:spPr>
        <p:txBody>
          <a:bodyPr/>
          <a:lstStyle/>
          <a:p>
            <a:r>
              <a:rPr lang="en-US" dirty="0"/>
              <a:t>Module II – DBMS Architecture and Implementation</a:t>
            </a:r>
          </a:p>
        </p:txBody>
      </p:sp>
      <p:pic>
        <p:nvPicPr>
          <p:cNvPr id="9" name="Picture 8">
            <a:extLst>
              <a:ext uri="{FF2B5EF4-FFF2-40B4-BE49-F238E27FC236}">
                <a16:creationId xmlns:a16="http://schemas.microsoft.com/office/drawing/2014/main" id="{E0613881-BB41-2744-BB75-0F4495E27BE5}"/>
              </a:ext>
            </a:extLst>
          </p:cNvPr>
          <p:cNvPicPr>
            <a:picLocks noChangeAspect="1"/>
          </p:cNvPicPr>
          <p:nvPr/>
        </p:nvPicPr>
        <p:blipFill>
          <a:blip r:embed="rId2"/>
          <a:stretch>
            <a:fillRect/>
          </a:stretch>
        </p:blipFill>
        <p:spPr>
          <a:xfrm>
            <a:off x="779048" y="574003"/>
            <a:ext cx="7885982" cy="3592754"/>
          </a:xfrm>
          <a:prstGeom prst="rect">
            <a:avLst/>
          </a:prstGeom>
        </p:spPr>
      </p:pic>
      <p:sp>
        <p:nvSpPr>
          <p:cNvPr id="10" name="Rectangle 9">
            <a:extLst>
              <a:ext uri="{FF2B5EF4-FFF2-40B4-BE49-F238E27FC236}">
                <a16:creationId xmlns:a16="http://schemas.microsoft.com/office/drawing/2014/main" id="{56EC997B-4574-BC41-B0FA-B7B0CC1CBA6B}"/>
              </a:ext>
            </a:extLst>
          </p:cNvPr>
          <p:cNvSpPr/>
          <p:nvPr/>
        </p:nvSpPr>
        <p:spPr>
          <a:xfrm>
            <a:off x="3314992" y="4172612"/>
            <a:ext cx="5684808" cy="461665"/>
          </a:xfrm>
          <a:prstGeom prst="rect">
            <a:avLst/>
          </a:prstGeom>
        </p:spPr>
        <p:txBody>
          <a:bodyPr wrap="square">
            <a:spAutoFit/>
          </a:bodyPr>
          <a:lstStyle/>
          <a:p>
            <a:r>
              <a:rPr lang="en-US" sz="1200" b="1" dirty="0">
                <a:solidFill>
                  <a:srgbClr val="111111"/>
                </a:solidFill>
                <a:latin typeface="Amazon Ember" charset="0"/>
              </a:rPr>
              <a:t>Database Systems: The Complete Book (2nd Edition)</a:t>
            </a:r>
            <a:br>
              <a:rPr lang="en-US" sz="1200" b="1" dirty="0">
                <a:solidFill>
                  <a:srgbClr val="111111"/>
                </a:solidFill>
                <a:latin typeface="Amazon Ember" charset="0"/>
              </a:rPr>
            </a:br>
            <a:r>
              <a:rPr lang="en-US" sz="1200" dirty="0">
                <a:solidFill>
                  <a:srgbClr val="111111"/>
                </a:solidFill>
                <a:latin typeface="Amazon Ember" charset="0"/>
              </a:rPr>
              <a:t>by </a:t>
            </a:r>
            <a:r>
              <a:rPr lang="en-US" sz="1200" dirty="0">
                <a:solidFill>
                  <a:srgbClr val="0066C0"/>
                </a:solidFill>
                <a:latin typeface="Amazon Ember" charset="0"/>
                <a:hlinkClick r:id="rId3"/>
              </a:rPr>
              <a:t>Hector Garcia-Molina</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4"/>
              </a:rPr>
              <a:t>Jeffrey D. Ullman</a:t>
            </a:r>
            <a:r>
              <a:rPr lang="en-US" sz="1200" dirty="0">
                <a:solidFill>
                  <a:srgbClr val="111111"/>
                </a:solidFill>
                <a:latin typeface="Amazon Ember" charset="0"/>
              </a:rPr>
              <a:t> </a:t>
            </a:r>
            <a:r>
              <a:rPr lang="en-US" sz="1200" dirty="0">
                <a:solidFill>
                  <a:srgbClr val="555555"/>
                </a:solidFill>
                <a:latin typeface="Amazon Ember" charset="0"/>
              </a:rPr>
              <a:t>(Author), </a:t>
            </a:r>
            <a:r>
              <a:rPr lang="en-US" sz="1200" dirty="0">
                <a:solidFill>
                  <a:srgbClr val="0066C0"/>
                </a:solidFill>
                <a:latin typeface="Amazon Ember" charset="0"/>
                <a:hlinkClick r:id="rId5"/>
              </a:rPr>
              <a:t>Jennifer Widom</a:t>
            </a:r>
            <a:r>
              <a:rPr lang="en-US" sz="1200" dirty="0">
                <a:solidFill>
                  <a:srgbClr val="111111"/>
                </a:solidFill>
                <a:latin typeface="Amazon Ember" charset="0"/>
              </a:rPr>
              <a:t> </a:t>
            </a:r>
            <a:r>
              <a:rPr lang="en-US" sz="1200" dirty="0">
                <a:solidFill>
                  <a:srgbClr val="555555"/>
                </a:solidFill>
                <a:latin typeface="Amazon Ember" charset="0"/>
              </a:rPr>
              <a:t>(Author)</a:t>
            </a:r>
            <a:endParaRPr lang="en-US" sz="1200" b="0" i="0" dirty="0">
              <a:solidFill>
                <a:srgbClr val="111111"/>
              </a:solidFill>
              <a:effectLst/>
              <a:latin typeface="Amazon Ember" charset="0"/>
            </a:endParaRPr>
          </a:p>
        </p:txBody>
      </p:sp>
      <p:pic>
        <p:nvPicPr>
          <p:cNvPr id="11" name="Picture 10">
            <a:extLst>
              <a:ext uri="{FF2B5EF4-FFF2-40B4-BE49-F238E27FC236}">
                <a16:creationId xmlns:a16="http://schemas.microsoft.com/office/drawing/2014/main" id="{128E0CF9-8690-C840-B786-52253813FF33}"/>
              </a:ext>
            </a:extLst>
          </p:cNvPr>
          <p:cNvPicPr>
            <a:picLocks noChangeAspect="1"/>
          </p:cNvPicPr>
          <p:nvPr/>
        </p:nvPicPr>
        <p:blipFill>
          <a:blip r:embed="rId6"/>
          <a:stretch>
            <a:fillRect/>
          </a:stretch>
        </p:blipFill>
        <p:spPr>
          <a:xfrm>
            <a:off x="139865" y="474242"/>
            <a:ext cx="802115" cy="802115"/>
          </a:xfrm>
          <a:prstGeom prst="rect">
            <a:avLst/>
          </a:prstGeom>
        </p:spPr>
      </p:pic>
      <p:sp>
        <p:nvSpPr>
          <p:cNvPr id="12" name="Left Brace 11">
            <a:extLst>
              <a:ext uri="{FF2B5EF4-FFF2-40B4-BE49-F238E27FC236}">
                <a16:creationId xmlns:a16="http://schemas.microsoft.com/office/drawing/2014/main" id="{A6967C67-63ED-C14A-93C8-CC029FDC3E9B}"/>
              </a:ext>
            </a:extLst>
          </p:cNvPr>
          <p:cNvSpPr/>
          <p:nvPr/>
        </p:nvSpPr>
        <p:spPr>
          <a:xfrm>
            <a:off x="513933" y="1488403"/>
            <a:ext cx="353746" cy="2516269"/>
          </a:xfrm>
          <a:prstGeom prst="lef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218927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D13E372D-134B-CE43-ABAA-2BA34847DB7F}"/>
              </a:ext>
            </a:extLst>
          </p:cNvPr>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Memory Management</a:t>
            </a:r>
            <a:b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b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Buffer Management</a:t>
            </a:r>
          </a:p>
        </p:txBody>
      </p:sp>
      <p:sp>
        <p:nvSpPr>
          <p:cNvPr id="6" name="TextBox 9">
            <a:extLst>
              <a:ext uri="{FF2B5EF4-FFF2-40B4-BE49-F238E27FC236}">
                <a16:creationId xmlns:a16="http://schemas.microsoft.com/office/drawing/2014/main" id="{C18F5DAB-FB73-54F8-842F-3AFD25A1A97F}"/>
              </a:ext>
            </a:extLst>
          </p:cNvPr>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smtClean="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8</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COMS W4111_002_2023_1 -  Lecture 9: Module II, NoSQL, Graph DBs		© Donald F. Ferguson, 2023</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18035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2">
            <a:extLst>
              <a:ext uri="{FF2B5EF4-FFF2-40B4-BE49-F238E27FC236}">
                <a16:creationId xmlns:a16="http://schemas.microsoft.com/office/drawing/2014/main" id="{5451E6B7-68DF-40D3-9416-41BD23A85083}"/>
              </a:ext>
            </a:extLst>
          </p:cNvPr>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Storage Access</a:t>
            </a:r>
          </a:p>
        </p:txBody>
      </p:sp>
      <p:sp>
        <p:nvSpPr>
          <p:cNvPr id="105475" name="Rectangle 3">
            <a:extLst>
              <a:ext uri="{FF2B5EF4-FFF2-40B4-BE49-F238E27FC236}">
                <a16:creationId xmlns:a16="http://schemas.microsoft.com/office/drawing/2014/main" id="{18504F6A-4FD6-4956-BB03-B1A50F8B6A22}"/>
              </a:ext>
            </a:extLst>
          </p:cNvPr>
          <p:cNvSpPr>
            <a:spLocks noGrp="1" noChangeArrowheads="1"/>
          </p:cNvSpPr>
          <p:nvPr>
            <p:ph idx="1"/>
          </p:nvPr>
        </p:nvSpPr>
        <p:spPr>
          <a:xfrm>
            <a:off x="1753792" y="820342"/>
            <a:ext cx="5745956" cy="1648539"/>
          </a:xfrm>
        </p:spPr>
        <p:txBody>
          <a:bodyPr/>
          <a:lstStyle/>
          <a:p>
            <a:r>
              <a:rPr lang="en-US" altLang="en-US" dirty="0"/>
              <a:t>Blocks are units of both storage allocation and data transfer.</a:t>
            </a:r>
          </a:p>
          <a:p>
            <a:r>
              <a:rPr lang="en-US" altLang="en-US" dirty="0"/>
              <a:t>Database system seeks to minimize the number of block transfers between the disk and memory.  We can reduce the number of disk accesses by keeping as many blocks as possible in main memory.</a:t>
            </a:r>
          </a:p>
          <a:p>
            <a:r>
              <a:rPr lang="en-US" altLang="en-US" b="1" dirty="0">
                <a:solidFill>
                  <a:srgbClr val="002060"/>
                </a:solidFill>
              </a:rPr>
              <a:t>Buffer</a:t>
            </a:r>
            <a:r>
              <a:rPr lang="en-US" altLang="en-US" b="1" dirty="0"/>
              <a:t> </a:t>
            </a:r>
            <a:r>
              <a:rPr lang="en-US" altLang="en-US" dirty="0"/>
              <a:t>– portion of main memory available to store copies of disk blocks.</a:t>
            </a:r>
          </a:p>
          <a:p>
            <a:r>
              <a:rPr lang="en-US" altLang="en-US" b="1" dirty="0">
                <a:solidFill>
                  <a:srgbClr val="002060"/>
                </a:solidFill>
              </a:rPr>
              <a:t>Buffer manager</a:t>
            </a:r>
            <a:r>
              <a:rPr lang="en-US" altLang="en-US" dirty="0">
                <a:solidFill>
                  <a:srgbClr val="002060"/>
                </a:solidFill>
              </a:rPr>
              <a:t> </a:t>
            </a:r>
            <a:r>
              <a:rPr lang="en-US" altLang="en-US" dirty="0"/>
              <a:t>– subsystem responsible for allocating buffer space in main memory.</a:t>
            </a:r>
          </a:p>
        </p:txBody>
      </p:sp>
      <p:pic>
        <p:nvPicPr>
          <p:cNvPr id="3" name="Picture 2"/>
          <p:cNvPicPr>
            <a:picLocks noChangeAspect="1"/>
          </p:cNvPicPr>
          <p:nvPr/>
        </p:nvPicPr>
        <p:blipFill>
          <a:blip r:embed="rId3"/>
          <a:stretch>
            <a:fillRect/>
          </a:stretch>
        </p:blipFill>
        <p:spPr>
          <a:xfrm>
            <a:off x="2962656" y="2586599"/>
            <a:ext cx="2950655" cy="1225163"/>
          </a:xfrm>
          <a:prstGeom prst="rect">
            <a:avLst/>
          </a:prstGeom>
        </p:spPr>
      </p:pic>
    </p:spTree>
    <p:extLst>
      <p:ext uri="{BB962C8B-B14F-4D97-AF65-F5344CB8AC3E}">
        <p14:creationId xmlns:p14="http://schemas.microsoft.com/office/powerpoint/2010/main" val="24342064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73229</TotalTime>
  <Words>3587</Words>
  <Application>Microsoft Macintosh PowerPoint</Application>
  <PresentationFormat>On-screen Show (16:9)</PresentationFormat>
  <Paragraphs>355</Paragraphs>
  <Slides>64</Slides>
  <Notes>32</Notes>
  <HiddenSlides>2</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64</vt:i4>
      </vt:variant>
    </vt:vector>
  </HeadingPairs>
  <TitlesOfParts>
    <vt:vector size="77" baseType="lpstr">
      <vt:lpstr>Amazon Ember</vt:lpstr>
      <vt:lpstr>Arial</vt:lpstr>
      <vt:lpstr>Calibri</vt:lpstr>
      <vt:lpstr>Century Schoolbook</vt:lpstr>
      <vt:lpstr>Helvetica</vt:lpstr>
      <vt:lpstr>Monotype Sorts</vt:lpstr>
      <vt:lpstr>Museo For Dell</vt:lpstr>
      <vt:lpstr>Museo Sans For Dell</vt:lpstr>
      <vt:lpstr>Times New Roman</vt:lpstr>
      <vt:lpstr>Webdings</vt:lpstr>
      <vt:lpstr>Wingdings</vt:lpstr>
      <vt:lpstr>Office Theme</vt:lpstr>
      <vt:lpstr>5_db-5-grey</vt:lpstr>
      <vt:lpstr>PowerPoint Presentation</vt:lpstr>
      <vt:lpstr>PowerPoint Presentation</vt:lpstr>
      <vt:lpstr>Contents</vt:lpstr>
      <vt:lpstr>PowerPoint Presentation</vt:lpstr>
      <vt:lpstr>PowerPoint Presentation</vt:lpstr>
      <vt:lpstr>Module II – DBMS Architecture and Implementation</vt:lpstr>
      <vt:lpstr>Module II – DBMS Architecture and Implementation</vt:lpstr>
      <vt:lpstr>PowerPoint Presentation</vt:lpstr>
      <vt:lpstr>Storage Access</vt:lpstr>
      <vt:lpstr>Architecture</vt:lpstr>
      <vt:lpstr>The Logical Concept</vt:lpstr>
      <vt:lpstr>Buffer Manager</vt:lpstr>
      <vt:lpstr>Buffer Manager</vt:lpstr>
      <vt:lpstr>Buffer-Replacement Policies</vt:lpstr>
      <vt:lpstr>Buffer-Replacement Policies (Cont.)</vt:lpstr>
      <vt:lpstr>Replacement Policy</vt:lpstr>
      <vt:lpstr>The “Clock Algorithm”</vt:lpstr>
      <vt:lpstr>Replacement Algorithm</vt:lpstr>
      <vt:lpstr>Optimization of Disk Block Access (Cont.)</vt:lpstr>
      <vt:lpstr>PowerPoint Presentation</vt:lpstr>
      <vt:lpstr>Basic Concepts</vt:lpstr>
      <vt:lpstr>Ordered Indices</vt:lpstr>
      <vt:lpstr>Dense Index Files</vt:lpstr>
      <vt:lpstr>Dense Index Files (Cont.)</vt:lpstr>
      <vt:lpstr>Sparse Index Files</vt:lpstr>
      <vt:lpstr>Sparse Index Files (Cont.)</vt:lpstr>
      <vt:lpstr>Secondary Indices Example</vt:lpstr>
      <vt:lpstr>Clustering vs Nonclustering Indices</vt:lpstr>
      <vt:lpstr>Indices on Multiple Keys</vt:lpstr>
      <vt:lpstr>B+-Tree Index Files</vt:lpstr>
      <vt:lpstr>Example of B+-Tree</vt:lpstr>
      <vt:lpstr>B+-Tree Index Files (Cont.)</vt:lpstr>
      <vt:lpstr>B+-Tree Node Structure</vt:lpstr>
      <vt:lpstr>Leaf Nodes in B+-Trees</vt:lpstr>
      <vt:lpstr>Non-Leaf Nodes in B+-Trees</vt:lpstr>
      <vt:lpstr>Example of B+-tree</vt:lpstr>
      <vt:lpstr>Observations about B+-trees</vt:lpstr>
      <vt:lpstr>Show the Simulator</vt:lpstr>
      <vt:lpstr>PowerPoint Presentation</vt:lpstr>
      <vt:lpstr>Static Hashing</vt:lpstr>
      <vt:lpstr>Handling of Bucket Overflows (Cont.)</vt:lpstr>
      <vt:lpstr>Example of Hash File Organization </vt:lpstr>
      <vt:lpstr>Deficiencies of Static Hashing</vt:lpstr>
      <vt:lpstr>Show the Simulator</vt:lpstr>
      <vt:lpstr>PowerPoint Presentation</vt:lpstr>
      <vt:lpstr>PowerPoint Presentation</vt:lpstr>
      <vt:lpstr>Simplistic Classification (https://medium.com/swlh/4-types-of-nosql-databases-d88ad21f7d3b)</vt:lpstr>
      <vt:lpstr>PowerPoint Presentation</vt:lpstr>
      <vt:lpstr>Graph Database</vt:lpstr>
      <vt:lpstr>Neo4J Graph Query</vt:lpstr>
      <vt:lpstr>Why Graph Databases?</vt:lpstr>
      <vt:lpstr>PowerPoint Presentation</vt:lpstr>
      <vt:lpstr>PowerPoint Presentation</vt:lpstr>
      <vt:lpstr>PowerPoint Presentation</vt:lpstr>
      <vt:lpstr>PowerPoint Presentation</vt:lpstr>
      <vt:lpstr>PowerPoint Presentation</vt:lpstr>
      <vt:lpstr>PowerPoint Presentation</vt:lpstr>
      <vt:lpstr>A Graph Database (Sample)</vt:lpstr>
      <vt:lpstr>Neo4J Graph Query</vt:lpstr>
      <vt:lpstr>Big Deal. That is just a JOIN.</vt:lpstr>
      <vt:lpstr>Recommend</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617</cp:revision>
  <cp:lastPrinted>2021-09-23T10:10:07Z</cp:lastPrinted>
  <dcterms:created xsi:type="dcterms:W3CDTF">2010-04-12T23:12:02Z</dcterms:created>
  <dcterms:modified xsi:type="dcterms:W3CDTF">2023-03-30T20:02:50Z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